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8" r:id="rId1"/>
  </p:sldMasterIdLst>
  <p:notesMasterIdLst>
    <p:notesMasterId r:id="rId21"/>
  </p:notesMasterIdLst>
  <p:handoutMasterIdLst>
    <p:handoutMasterId r:id="rId22"/>
  </p:handoutMasterIdLst>
  <p:sldIdLst>
    <p:sldId id="256" r:id="rId2"/>
    <p:sldId id="653" r:id="rId3"/>
    <p:sldId id="671" r:id="rId4"/>
    <p:sldId id="672" r:id="rId5"/>
    <p:sldId id="670" r:id="rId6"/>
    <p:sldId id="673" r:id="rId7"/>
    <p:sldId id="675" r:id="rId8"/>
    <p:sldId id="676" r:id="rId9"/>
    <p:sldId id="677" r:id="rId10"/>
    <p:sldId id="678" r:id="rId11"/>
    <p:sldId id="682" r:id="rId12"/>
    <p:sldId id="679" r:id="rId13"/>
    <p:sldId id="683" r:id="rId14"/>
    <p:sldId id="684" r:id="rId15"/>
    <p:sldId id="685" r:id="rId16"/>
    <p:sldId id="686" r:id="rId17"/>
    <p:sldId id="687" r:id="rId18"/>
    <p:sldId id="688" r:id="rId19"/>
    <p:sldId id="681" r:id="rId20"/>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185">
          <p15:clr>
            <a:srgbClr val="A4A3A4"/>
          </p15:clr>
        </p15:guide>
        <p15:guide id="3" orient="horz" pos="3135">
          <p15:clr>
            <a:srgbClr val="A4A3A4"/>
          </p15:clr>
        </p15:guide>
        <p15:guide id="4" orient="horz" pos="3906">
          <p15:clr>
            <a:srgbClr val="A4A3A4"/>
          </p15:clr>
        </p15:guide>
        <p15:guide id="5" orient="horz" pos="414">
          <p15:clr>
            <a:srgbClr val="A4A3A4"/>
          </p15:clr>
        </p15:guide>
        <p15:guide id="6" pos="512">
          <p15:clr>
            <a:srgbClr val="A4A3A4"/>
          </p15:clr>
        </p15:guide>
        <p15:guide id="7" pos="5728">
          <p15:clr>
            <a:srgbClr val="A4A3A4"/>
          </p15:clr>
        </p15:guide>
        <p15:guide id="8" pos="3120">
          <p15:clr>
            <a:srgbClr val="A4A3A4"/>
          </p15:clr>
        </p15:guide>
        <p15:guide id="9" pos="2145">
          <p15:clr>
            <a:srgbClr val="A4A3A4"/>
          </p15:clr>
        </p15:guide>
        <p15:guide id="10" pos="4095">
          <p15:clr>
            <a:srgbClr val="A4A3A4"/>
          </p15:clr>
        </p15:guide>
        <p15:guide id="11" pos="3301">
          <p15:clr>
            <a:srgbClr val="A4A3A4"/>
          </p15:clr>
        </p15:guide>
        <p15:guide id="12" pos="29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000000"/>
    <a:srgbClr val="E4007F"/>
    <a:srgbClr val="00FF00"/>
    <a:srgbClr val="0000FF"/>
    <a:srgbClr val="00FFFF"/>
    <a:srgbClr val="0071BC"/>
    <a:srgbClr val="FFFFFF"/>
    <a:srgbClr val="FF0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5" autoAdjust="0"/>
    <p:restoredTop sz="94660" autoAdjust="0"/>
  </p:normalViewPr>
  <p:slideViewPr>
    <p:cSldViewPr>
      <p:cViewPr>
        <p:scale>
          <a:sx n="70" d="100"/>
          <a:sy n="70" d="100"/>
        </p:scale>
        <p:origin x="254" y="1267"/>
      </p:cViewPr>
      <p:guideLst>
        <p:guide orient="horz" pos="2160"/>
        <p:guide orient="horz" pos="1185"/>
        <p:guide orient="horz" pos="3135"/>
        <p:guide orient="horz" pos="3906"/>
        <p:guide orient="horz" pos="414"/>
        <p:guide pos="512"/>
        <p:guide pos="5728"/>
        <p:guide pos="3120"/>
        <p:guide pos="2145"/>
        <p:guide pos="4095"/>
        <p:guide pos="3301"/>
        <p:guide pos="2939"/>
      </p:guideLst>
    </p:cSldViewPr>
  </p:slideViewPr>
  <p:outlineViewPr>
    <p:cViewPr>
      <p:scale>
        <a:sx n="33" d="100"/>
        <a:sy n="33" d="100"/>
      </p:scale>
      <p:origin x="0" y="342"/>
    </p:cViewPr>
  </p:outlineViewPr>
  <p:notesTextViewPr>
    <p:cViewPr>
      <p:scale>
        <a:sx n="1" d="1"/>
        <a:sy n="1" d="1"/>
      </p:scale>
      <p:origin x="0" y="0"/>
    </p:cViewPr>
  </p:notesTextViewPr>
  <p:notesViewPr>
    <p:cSldViewPr showGuides="1">
      <p:cViewPr varScale="1">
        <p:scale>
          <a:sx n="76" d="100"/>
          <a:sy n="76" d="100"/>
        </p:scale>
        <p:origin x="-2532"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6CA9A1-49A5-4813-BE73-64411D697E83}" type="datetimeFigureOut">
              <a:rPr kumimoji="1" lang="ja-JP" altLang="en-US" smtClean="0"/>
              <a:t>2019/9/4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18005-AB2E-4230-9CBF-EC876F8C3946}" type="datetimeFigureOut">
              <a:rPr kumimoji="1" lang="ja-JP" altLang="en-US" smtClean="0"/>
              <a:t>2019/9/4</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1</a:t>
            </a:fld>
            <a:endParaRPr kumimoji="1" lang="ja-JP" altLang="en-US"/>
          </a:p>
        </p:txBody>
      </p:sp>
    </p:spTree>
    <p:extLst>
      <p:ext uri="{BB962C8B-B14F-4D97-AF65-F5344CB8AC3E}">
        <p14:creationId xmlns:p14="http://schemas.microsoft.com/office/powerpoint/2010/main" val="3942023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gray">
          <a:xfrm>
            <a:off x="2361600" y="1051200"/>
            <a:ext cx="6731600" cy="396044"/>
          </a:xfrm>
        </p:spPr>
        <p:txBody>
          <a:bodyPr/>
          <a:lstStyle>
            <a:lvl1pPr>
              <a:defRPr>
                <a:solidFill>
                  <a:schemeClr val="tx2"/>
                </a:solidFill>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309392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タイトル スライド">
    <p:spTree>
      <p:nvGrpSpPr>
        <p:cNvPr id="1" name=""/>
        <p:cNvGrpSpPr/>
        <p:nvPr/>
      </p:nvGrpSpPr>
      <p:grpSpPr>
        <a:xfrm>
          <a:off x="0" y="0"/>
          <a:ext cx="0" cy="0"/>
          <a:chOff x="0" y="0"/>
          <a:chExt cx="0" cy="0"/>
        </a:xfrm>
      </p:grpSpPr>
      <p:sp>
        <p:nvSpPr>
          <p:cNvPr id="7" name="Rectangle 6"/>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6500" spc="-41"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93791" y="4455620"/>
            <a:ext cx="8172450" cy="1143000"/>
          </a:xfrm>
        </p:spPr>
        <p:txBody>
          <a:bodyPr lIns="91440" rIns="91440">
            <a:normAutofit/>
          </a:bodyPr>
          <a:lstStyle>
            <a:lvl1pPr marL="0" indent="0" algn="l">
              <a:buNone/>
              <a:defRPr sz="1950" cap="all" spc="163" baseline="0">
                <a:solidFill>
                  <a:schemeClr val="tx2"/>
                </a:solidFill>
                <a:latin typeface="+mj-lt"/>
              </a:defRPr>
            </a:lvl1pPr>
            <a:lvl2pPr marL="371475" indent="0" algn="ctr">
              <a:buNone/>
              <a:defRPr sz="1950"/>
            </a:lvl2pPr>
            <a:lvl3pPr marL="742950" indent="0" algn="ctr">
              <a:buNone/>
              <a:defRPr sz="1950"/>
            </a:lvl3pPr>
            <a:lvl4pPr marL="1114425" indent="0" algn="ctr">
              <a:buNone/>
              <a:defRPr sz="1625"/>
            </a:lvl4pPr>
            <a:lvl5pPr marL="1485900" indent="0" algn="ctr">
              <a:buNone/>
              <a:defRPr sz="1625"/>
            </a:lvl5pPr>
            <a:lvl6pPr marL="1857375" indent="0" algn="ctr">
              <a:buNone/>
              <a:defRPr sz="1625"/>
            </a:lvl6pPr>
            <a:lvl7pPr marL="2228850" indent="0" algn="ctr">
              <a:buNone/>
              <a:defRPr sz="1625"/>
            </a:lvl7pPr>
            <a:lvl8pPr marL="2600325" indent="0" algn="ctr">
              <a:buNone/>
              <a:defRPr sz="1625"/>
            </a:lvl8pPr>
            <a:lvl9pPr marL="2971800" indent="0" algn="ctr">
              <a:buNone/>
              <a:defRPr sz="1625"/>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4CD8145-B826-44BA-9A2E-A8874529C71E}"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0EB788-2040-44C9-8DC6-C86690CA31F0}" type="slidenum">
              <a:rPr kumimoji="1" lang="ja-JP" altLang="en-US" smtClean="0"/>
              <a:t>‹#›</a:t>
            </a:fld>
            <a:endParaRPr kumimoji="1" lang="ja-JP" altLang="en-US"/>
          </a:p>
        </p:txBody>
      </p:sp>
      <p:cxnSp>
        <p:nvCxnSpPr>
          <p:cNvPr id="9" name="Straight Connector 8"/>
          <p:cNvCxnSpPr/>
          <p:nvPr/>
        </p:nvCxnSpPr>
        <p:spPr>
          <a:xfrm>
            <a:off x="981222"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8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中扉">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chemeClr val="bg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2698867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nSpc>
                <a:spcPct val="110000"/>
              </a:lnSpc>
              <a:defRPr/>
            </a:lvl1pPr>
          </a:lstStyle>
          <a:p>
            <a:r>
              <a:rPr kumimoji="1" lang="ja-JP" altLang="en-US" dirty="0"/>
              <a:t>マスター タイトルの書式設定</a:t>
            </a:r>
          </a:p>
        </p:txBody>
      </p:sp>
      <p:sp>
        <p:nvSpPr>
          <p:cNvPr id="7" name="Rectangle 10"/>
          <p:cNvSpPr>
            <a:spLocks noChangeArrowheads="1"/>
          </p:cNvSpPr>
          <p:nvPr userDrawn="1"/>
        </p:nvSpPr>
        <p:spPr bwMode="auto">
          <a:xfrm>
            <a:off x="0" y="639763"/>
            <a:ext cx="9906000" cy="36512"/>
          </a:xfrm>
          <a:prstGeom prst="rect">
            <a:avLst/>
          </a:prstGeom>
          <a:solidFill>
            <a:schemeClr val="bg1">
              <a:lumMod val="85000"/>
            </a:schemeClr>
          </a:solidFill>
          <a:ln>
            <a:noFill/>
          </a:ln>
          <a:effectLst/>
        </p:spPr>
        <p:txBody>
          <a:bodyPr wrap="none" lIns="0" tIns="0" rIns="0" bIns="0" anchor="ctr">
            <a:noAutofit/>
          </a:bodyPr>
          <a:lstStyle/>
          <a:p>
            <a:endParaRPr lang="ja-JP" altLang="en-US"/>
          </a:p>
        </p:txBody>
      </p:sp>
      <p:sp>
        <p:nvSpPr>
          <p:cNvPr id="8"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9" name="フッター プレースホルダー 3"/>
          <p:cNvSpPr>
            <a:spLocks noGrp="1"/>
          </p:cNvSpPr>
          <p:nvPr>
            <p:ph type="ftr" sz="quarter" idx="3"/>
          </p:nvPr>
        </p:nvSpPr>
        <p:spPr>
          <a:xfrm>
            <a:off x="92460" y="6575112"/>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chemeClr val="tx1"/>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156010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600"/>
              </a:spcAft>
            </a:pPr>
            <a:endParaRPr kumimoji="1" lang="ja-JP" altLang="en-US" sz="1600" dirty="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2" name="タイトル 11"/>
          <p:cNvSpPr>
            <a:spLocks noGrp="1"/>
          </p:cNvSpPr>
          <p:nvPr>
            <p:ph type="title"/>
          </p:nvPr>
        </p:nvSpPr>
        <p:spPr bwMode="white"/>
        <p:txBody>
          <a:bodyPr/>
          <a:lstStyle>
            <a:lvl1pPr>
              <a:lnSpc>
                <a:spcPct val="110000"/>
              </a:lnSpc>
              <a:defRPr sz="2400">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rgbClr val="4D4D4D"/>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336182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0">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rgbClr val="4D4D4D"/>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30265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lumMod val="95000"/>
            </a:schemeClr>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#P18031</a:t>
            </a:r>
            <a:endParaRPr lang="ja-JP" altLang="en-US" dirty="0"/>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36634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ブランク（メインカラー）">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chemeClr val="tx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06267437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ブランク（ブラック）">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rgbClr val="000000"/>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1077864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ガイド位置">
    <p:spTree>
      <p:nvGrpSpPr>
        <p:cNvPr id="1" name=""/>
        <p:cNvGrpSpPr/>
        <p:nvPr/>
      </p:nvGrpSpPr>
      <p:grpSpPr>
        <a:xfrm>
          <a:off x="0" y="0"/>
          <a:ext cx="0" cy="0"/>
          <a:chOff x="0" y="0"/>
          <a:chExt cx="0" cy="0"/>
        </a:xfrm>
      </p:grpSpPr>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56691"/>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01308"/>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11.50cm</a:t>
            </a:r>
          </a:p>
        </p:txBody>
      </p:sp>
      <p:sp>
        <p:nvSpPr>
          <p:cNvPr id="40" name="AutoShape 33"/>
          <p:cNvSpPr>
            <a:spLocks noChangeArrowheads="1"/>
          </p:cNvSpPr>
          <p:nvPr userDrawn="1"/>
        </p:nvSpPr>
        <p:spPr bwMode="gray">
          <a:xfrm>
            <a:off x="4989004" y="602128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7.70cm</a:t>
            </a:r>
          </a:p>
        </p:txBody>
      </p:sp>
      <p:sp>
        <p:nvSpPr>
          <p:cNvPr id="41" name="AutoShape 33"/>
          <p:cNvSpPr>
            <a:spLocks noChangeArrowheads="1"/>
          </p:cNvSpPr>
          <p:nvPr userDrawn="1"/>
        </p:nvSpPr>
        <p:spPr bwMode="gray">
          <a:xfrm>
            <a:off x="4989004" y="468891"/>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7.70cm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8" name="タイトル 1"/>
          <p:cNvSpPr>
            <a:spLocks noGrp="1"/>
          </p:cNvSpPr>
          <p:nvPr>
            <p:ph type="title"/>
          </p:nvPr>
        </p:nvSpPr>
        <p:spPr bwMode="gray">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26" name="フッター プレースホルダー 2"/>
          <p:cNvSpPr>
            <a:spLocks noGrp="1"/>
          </p:cNvSpPr>
          <p:nvPr>
            <p:ph type="ftr" sz="quarter" idx="3"/>
          </p:nvPr>
        </p:nvSpPr>
        <p:spPr>
          <a:xfrm>
            <a:off x="92460" y="6575112"/>
            <a:ext cx="632346" cy="202260"/>
          </a:xfrm>
          <a:prstGeom prst="rect">
            <a:avLst/>
          </a:prstGeom>
          <a:solidFill>
            <a:schemeClr val="bg1">
              <a:lumMod val="95000"/>
            </a:schemeClr>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2244655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3" name="AutoShape 3"/>
          <p:cNvSpPr>
            <a:spLocks noChangeArrowheads="1"/>
          </p:cNvSpPr>
          <p:nvPr userDrawn="1"/>
        </p:nvSpPr>
        <p:spPr bwMode="gray">
          <a:xfrm>
            <a:off x="3405188" y="6597352"/>
            <a:ext cx="3095625" cy="19389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gn="ctr">
              <a:lnSpc>
                <a:spcPct val="140000"/>
              </a:lnSpc>
              <a:spcAft>
                <a:spcPts val="1200"/>
              </a:spcAft>
            </a:pPr>
            <a:r>
              <a:rPr lang="en-US" altLang="ja-JP" sz="900" dirty="0">
                <a:solidFill>
                  <a:schemeClr val="tx1"/>
                </a:solidFill>
                <a:latin typeface="+mn-ea"/>
                <a:ea typeface="+mn-ea"/>
                <a:cs typeface="メイリオ" pitchFamily="50" charset="-128"/>
              </a:rPr>
              <a:t>© Presentation Design</a:t>
            </a:r>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663" r:id="rId1"/>
    <p:sldLayoutId id="2147483712" r:id="rId2"/>
    <p:sldLayoutId id="2147483725" r:id="rId3"/>
    <p:sldLayoutId id="2147483698" r:id="rId4"/>
    <p:sldLayoutId id="2147483714" r:id="rId5"/>
    <p:sldLayoutId id="2147483699" r:id="rId6"/>
    <p:sldLayoutId id="2147483700" r:id="rId7"/>
    <p:sldLayoutId id="2147483727" r:id="rId8"/>
    <p:sldLayoutId id="2147483716" r:id="rId9"/>
    <p:sldLayoutId id="2147483728" r:id="rId10"/>
  </p:sldLayoutIdLst>
  <p:hf hdr="0" ftr="0" dt="0"/>
  <p:txStyles>
    <p:titleStyle>
      <a:lvl1pPr algn="l" defTabSz="914400" rtl="0" eaLnBrk="1" latinLnBrk="0" hangingPunct="1">
        <a:spcBef>
          <a:spcPct val="0"/>
        </a:spcBef>
        <a:buNone/>
        <a:defRPr kumimoji="1" sz="2400" kern="1200">
          <a:solidFill>
            <a:schemeClr val="tx1"/>
          </a:solidFill>
          <a:latin typeface="+mj-ea"/>
          <a:ea typeface="+mj-ea"/>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r6stats.com/stats/97fed2e0-35c8-49b8-8eef-33ff6cfffed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82A35-AA6F-4D50-87CC-2FC9A5E406EF}"/>
              </a:ext>
            </a:extLst>
          </p:cNvPr>
          <p:cNvSpPr>
            <a:spLocks noGrp="1"/>
          </p:cNvSpPr>
          <p:nvPr>
            <p:ph type="ctrTitle"/>
          </p:nvPr>
        </p:nvSpPr>
        <p:spPr/>
        <p:txBody>
          <a:bodyPr/>
          <a:lstStyle/>
          <a:p>
            <a:r>
              <a:rPr lang="en-US" altLang="ja-JP" dirty="0"/>
              <a:t>R6S</a:t>
            </a:r>
            <a:r>
              <a:rPr lang="ja-JP" altLang="en-US" dirty="0"/>
              <a:t>　マップ別戦術</a:t>
            </a:r>
            <a:r>
              <a:rPr lang="en-US" altLang="ja-JP" dirty="0"/>
              <a:t> </a:t>
            </a:r>
            <a:endParaRPr kumimoji="1" lang="ja-JP" altLang="en-US" dirty="0"/>
          </a:p>
        </p:txBody>
      </p:sp>
      <p:sp>
        <p:nvSpPr>
          <p:cNvPr id="3" name="字幕 2">
            <a:extLst>
              <a:ext uri="{FF2B5EF4-FFF2-40B4-BE49-F238E27FC236}">
                <a16:creationId xmlns:a16="http://schemas.microsoft.com/office/drawing/2014/main" id="{A43B4B7F-937B-40F9-BAF5-DAA8E93342F5}"/>
              </a:ext>
            </a:extLst>
          </p:cNvPr>
          <p:cNvSpPr>
            <a:spLocks noGrp="1"/>
          </p:cNvSpPr>
          <p:nvPr>
            <p:ph type="subTitle" idx="1"/>
          </p:nvPr>
        </p:nvSpPr>
        <p:spPr/>
        <p:txBody>
          <a:bodyPr/>
          <a:lstStyle/>
          <a:p>
            <a:pPr algn="r"/>
            <a:r>
              <a:rPr kumimoji="1" lang="en-US" altLang="ja-JP" dirty="0"/>
              <a:t>earphone </a:t>
            </a:r>
            <a:endParaRPr kumimoji="1" lang="ja-JP" altLang="en-US" dirty="0"/>
          </a:p>
        </p:txBody>
      </p:sp>
    </p:spTree>
    <p:extLst>
      <p:ext uri="{BB962C8B-B14F-4D97-AF65-F5344CB8AC3E}">
        <p14:creationId xmlns:p14="http://schemas.microsoft.com/office/powerpoint/2010/main" val="133863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A7149D-CC2D-4292-B36D-5C196F5B4CC7}"/>
              </a:ext>
            </a:extLst>
          </p:cNvPr>
          <p:cNvSpPr>
            <a:spLocks noGrp="1"/>
          </p:cNvSpPr>
          <p:nvPr>
            <p:ph type="title"/>
          </p:nvPr>
        </p:nvSpPr>
        <p:spPr>
          <a:xfrm>
            <a:off x="272480" y="188640"/>
            <a:ext cx="9361040" cy="396044"/>
          </a:xfrm>
        </p:spPr>
        <p:txBody>
          <a:bodyPr/>
          <a:lstStyle/>
          <a:p>
            <a:r>
              <a:rPr kumimoji="1" lang="en-US" altLang="ja-JP" sz="2800" dirty="0"/>
              <a:t>5-2.</a:t>
            </a:r>
            <a:r>
              <a:rPr kumimoji="1" lang="ja-JP" altLang="en-US" sz="2800" dirty="0"/>
              <a:t>会議室，領事オフィス攻撃での基本方針</a:t>
            </a:r>
          </a:p>
        </p:txBody>
      </p:sp>
      <p:sp>
        <p:nvSpPr>
          <p:cNvPr id="3" name="スライド番号プレースホルダー 2">
            <a:extLst>
              <a:ext uri="{FF2B5EF4-FFF2-40B4-BE49-F238E27FC236}">
                <a16:creationId xmlns:a16="http://schemas.microsoft.com/office/drawing/2014/main" id="{76D4C3EA-AB32-438F-803B-40793417CB36}"/>
              </a:ext>
            </a:extLst>
          </p:cNvPr>
          <p:cNvSpPr>
            <a:spLocks noGrp="1"/>
          </p:cNvSpPr>
          <p:nvPr>
            <p:ph type="sldNum" sz="quarter" idx="4"/>
          </p:nvPr>
        </p:nvSpPr>
        <p:spPr/>
        <p:txBody>
          <a:bodyPr/>
          <a:lstStyle/>
          <a:p>
            <a:fld id="{FB3508C7-2FE0-4945-9CBD-863E05F850D2}" type="slidenum">
              <a:rPr lang="ja-JP" altLang="en-US" smtClean="0"/>
              <a:pPr/>
              <a:t>9</a:t>
            </a:fld>
            <a:endParaRPr lang="ja-JP" altLang="en-US" dirty="0"/>
          </a:p>
        </p:txBody>
      </p:sp>
      <p:graphicFrame>
        <p:nvGraphicFramePr>
          <p:cNvPr id="6" name="Group 55">
            <a:extLst>
              <a:ext uri="{FF2B5EF4-FFF2-40B4-BE49-F238E27FC236}">
                <a16:creationId xmlns:a16="http://schemas.microsoft.com/office/drawing/2014/main" id="{D6DB0223-3EBE-433F-8FCE-BA7DB3B8855F}"/>
              </a:ext>
            </a:extLst>
          </p:cNvPr>
          <p:cNvGraphicFramePr>
            <a:graphicFrameLocks noGrp="1"/>
          </p:cNvGraphicFramePr>
          <p:nvPr>
            <p:extLst>
              <p:ext uri="{D42A27DB-BD31-4B8C-83A1-F6EECF244321}">
                <p14:modId xmlns:p14="http://schemas.microsoft.com/office/powerpoint/2010/main" val="1813044733"/>
              </p:ext>
            </p:extLst>
          </p:nvPr>
        </p:nvGraphicFramePr>
        <p:xfrm>
          <a:off x="884548" y="944724"/>
          <a:ext cx="8136904" cy="2976988"/>
        </p:xfrm>
        <a:graphic>
          <a:graphicData uri="http://schemas.openxmlformats.org/drawingml/2006/table">
            <a:tbl>
              <a:tblPr/>
              <a:tblGrid>
                <a:gridCol w="8136904">
                  <a:extLst>
                    <a:ext uri="{9D8B030D-6E8A-4147-A177-3AD203B41FA5}">
                      <a16:colId xmlns:a16="http://schemas.microsoft.com/office/drawing/2014/main" val="20000"/>
                    </a:ext>
                  </a:extLst>
                </a:gridCol>
              </a:tblGrid>
              <a:tr h="788524">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tx2"/>
                          </a:solidFill>
                          <a:effectLst/>
                          <a:uLnTx/>
                          <a:uFillTx/>
                          <a:latin typeface="+mj-ea"/>
                          <a:ea typeface="+mj-ea"/>
                          <a:cs typeface="メイリオ" pitchFamily="50" charset="-128"/>
                        </a:rPr>
                        <a:t>領事オフィス，会議室どちらを攻めるか？</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9688">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chemeClr val="tx1"/>
                          </a:solidFill>
                          <a:effectLst/>
                          <a:uLnTx/>
                          <a:uFillTx/>
                          <a:latin typeface="+mn-ea"/>
                          <a:ea typeface="+mn-ea"/>
                          <a:cs typeface="メイリオ" pitchFamily="50" charset="-128"/>
                        </a:rPr>
                        <a:t>ディフューザーの設置勝利を目指す場合，</a:t>
                      </a:r>
                      <a:r>
                        <a:rPr kumimoji="1" lang="ja-JP" altLang="en-US" sz="1600" b="0" i="0" u="none" strike="noStrike" kern="1200" cap="none" spc="0" normalizeH="0" baseline="0" noProof="0" dirty="0">
                          <a:ln>
                            <a:noFill/>
                          </a:ln>
                          <a:solidFill>
                            <a:srgbClr val="00B050"/>
                          </a:solidFill>
                          <a:effectLst/>
                          <a:uLnTx/>
                          <a:uFillTx/>
                          <a:latin typeface="+mn-ea"/>
                          <a:ea typeface="+mn-ea"/>
                          <a:cs typeface="メイリオ" pitchFamily="50" charset="-128"/>
                        </a:rPr>
                        <a:t>設置位置の安全度や，設置後のディフューザー防衛のやり易さに大きな違いはありません</a:t>
                      </a:r>
                      <a:r>
                        <a:rPr kumimoji="1" lang="ja-JP" altLang="en-US" sz="1200" b="0" i="0" u="none" strike="noStrike" kern="1200" cap="none" spc="0" normalizeH="0" baseline="0" noProof="0" dirty="0">
                          <a:ln>
                            <a:noFill/>
                          </a:ln>
                          <a:solidFill>
                            <a:srgbClr val="00B050"/>
                          </a:solidFill>
                          <a:effectLst/>
                          <a:uLnTx/>
                          <a:uFillTx/>
                          <a:latin typeface="+mn-ea"/>
                          <a:ea typeface="+mn-ea"/>
                          <a:cs typeface="メイリオ" pitchFamily="50" charset="-128"/>
                        </a:rPr>
                        <a:t>。</a:t>
                      </a:r>
                      <a:endParaRPr kumimoji="1" lang="en-US" altLang="ja-JP" sz="1200" b="0" i="0" u="none" strike="noStrike" kern="1200" cap="none" spc="0" normalizeH="0" baseline="0" noProof="0" dirty="0">
                        <a:ln>
                          <a:noFill/>
                        </a:ln>
                        <a:solidFill>
                          <a:srgbClr val="00B05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そのため，領事オフィス設置に必要な「管理事務室，会議室のクリアリング」と会議室設置に必要な「領事オフィス，納戸，待合室のクリアリング」で簡単な方を選択します。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どういった状況ではどちらが簡単なのか，という説明は，戦術の中でポイントに絞って記載致します。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59687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10</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オペレータピックと概要説明</a:t>
            </a:r>
          </a:p>
        </p:txBody>
      </p:sp>
      <p:sp>
        <p:nvSpPr>
          <p:cNvPr id="21" name="AutoShape 3">
            <a:extLst>
              <a:ext uri="{FF2B5EF4-FFF2-40B4-BE49-F238E27FC236}">
                <a16:creationId xmlns:a16="http://schemas.microsoft.com/office/drawing/2014/main" id="{91C48A50-4061-4ECF-A2E3-0CDD5A6A12D1}"/>
              </a:ext>
            </a:extLst>
          </p:cNvPr>
          <p:cNvSpPr>
            <a:spLocks noChangeArrowheads="1"/>
          </p:cNvSpPr>
          <p:nvPr/>
        </p:nvSpPr>
        <p:spPr bwMode="auto">
          <a:xfrm>
            <a:off x="740532" y="1484086"/>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オペレーターピック</a:t>
            </a:r>
          </a:p>
        </p:txBody>
      </p:sp>
      <p:sp>
        <p:nvSpPr>
          <p:cNvPr id="30" name="AutoShape 3">
            <a:extLst>
              <a:ext uri="{FF2B5EF4-FFF2-40B4-BE49-F238E27FC236}">
                <a16:creationId xmlns:a16="http://schemas.microsoft.com/office/drawing/2014/main" id="{FE97D8A0-F994-400D-A3B7-7A87E453BC0A}"/>
              </a:ext>
            </a:extLst>
          </p:cNvPr>
          <p:cNvSpPr>
            <a:spLocks noChangeArrowheads="1"/>
          </p:cNvSpPr>
          <p:nvPr/>
        </p:nvSpPr>
        <p:spPr bwMode="auto">
          <a:xfrm>
            <a:off x="740532" y="1952836"/>
            <a:ext cx="7956000" cy="1471172"/>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b="1" dirty="0">
                <a:solidFill>
                  <a:schemeClr val="accent4">
                    <a:lumMod val="75000"/>
                  </a:schemeClr>
                </a:solidFill>
                <a:latin typeface="+mn-ea"/>
                <a:cs typeface="メイリオ" pitchFamily="50" charset="-128"/>
              </a:rPr>
              <a:t>必須オペ</a:t>
            </a:r>
            <a:r>
              <a:rPr lang="ja-JP" altLang="en-US" sz="1600" b="1" dirty="0">
                <a:solidFill>
                  <a:srgbClr val="000000"/>
                </a:solidFill>
                <a:latin typeface="+mn-ea"/>
                <a:cs typeface="メイリオ" pitchFamily="50" charset="-128"/>
              </a:rPr>
              <a:t>：</a:t>
            </a:r>
            <a:r>
              <a:rPr lang="en-US" altLang="ja-JP" sz="1600" b="1" dirty="0">
                <a:solidFill>
                  <a:srgbClr val="000000"/>
                </a:solidFill>
                <a:latin typeface="+mn-ea"/>
                <a:cs typeface="メイリオ" pitchFamily="50" charset="-128"/>
              </a:rPr>
              <a:t>HIBANA</a:t>
            </a:r>
            <a:r>
              <a:rPr lang="ja-JP" altLang="en-US" sz="1600" b="1" dirty="0">
                <a:solidFill>
                  <a:srgbClr val="000000"/>
                </a:solidFill>
                <a:latin typeface="+mn-ea"/>
                <a:cs typeface="メイリオ" pitchFamily="50" charset="-128"/>
              </a:rPr>
              <a:t>　</a:t>
            </a:r>
            <a:r>
              <a:rPr lang="en-US" altLang="ja-JP" sz="1600" b="1" dirty="0">
                <a:solidFill>
                  <a:srgbClr val="000000"/>
                </a:solidFill>
                <a:latin typeface="+mn-ea"/>
                <a:cs typeface="メイリオ" pitchFamily="50" charset="-128"/>
              </a:rPr>
              <a:t>&amp;</a:t>
            </a:r>
            <a:r>
              <a:rPr lang="ja-JP" altLang="en-US" sz="1600" b="1" dirty="0">
                <a:solidFill>
                  <a:srgbClr val="000000"/>
                </a:solidFill>
                <a:latin typeface="+mn-ea"/>
                <a:cs typeface="メイリオ" pitchFamily="50" charset="-128"/>
              </a:rPr>
              <a:t>　ソフトブリ</a:t>
            </a:r>
            <a:r>
              <a:rPr lang="en-US" altLang="ja-JP" sz="1600" b="1" dirty="0">
                <a:solidFill>
                  <a:srgbClr val="000000"/>
                </a:solidFill>
                <a:latin typeface="+mn-ea"/>
                <a:cs typeface="メイリオ" pitchFamily="50" charset="-128"/>
              </a:rPr>
              <a:t>―</a:t>
            </a:r>
            <a:r>
              <a:rPr lang="ja-JP" altLang="en-US" sz="1600" b="1" dirty="0">
                <a:solidFill>
                  <a:srgbClr val="000000"/>
                </a:solidFill>
                <a:latin typeface="+mn-ea"/>
                <a:cs typeface="メイリオ" pitchFamily="50" charset="-128"/>
              </a:rPr>
              <a:t>チャー（１人）</a:t>
            </a:r>
            <a:endParaRPr lang="en-US" altLang="ja-JP" sz="1600" b="1"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ピックしておくと良いオペレーター：フラググレネード持ち（１人）</a:t>
            </a:r>
            <a:endParaRPr lang="en-US" altLang="ja-JP" sz="1600"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ガレージ，カフェテリア防衛の可能性がある場合　→　</a:t>
            </a:r>
            <a:r>
              <a:rPr lang="en-US" altLang="ja-JP" sz="1600" dirty="0">
                <a:solidFill>
                  <a:srgbClr val="000000"/>
                </a:solidFill>
                <a:latin typeface="+mn-ea"/>
                <a:cs typeface="メイリオ" pitchFamily="50" charset="-128"/>
              </a:rPr>
              <a:t>THERMITE</a:t>
            </a:r>
          </a:p>
        </p:txBody>
      </p:sp>
      <p:sp>
        <p:nvSpPr>
          <p:cNvPr id="31" name="AutoShape 3">
            <a:extLst>
              <a:ext uri="{FF2B5EF4-FFF2-40B4-BE49-F238E27FC236}">
                <a16:creationId xmlns:a16="http://schemas.microsoft.com/office/drawing/2014/main" id="{71ECBB7C-F9FC-4822-A6BC-C1DDDD945700}"/>
              </a:ext>
            </a:extLst>
          </p:cNvPr>
          <p:cNvSpPr>
            <a:spLocks noChangeArrowheads="1"/>
          </p:cNvSpPr>
          <p:nvPr/>
        </p:nvSpPr>
        <p:spPr bwMode="auto">
          <a:xfrm>
            <a:off x="740532" y="3720931"/>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概要説明</a:t>
            </a:r>
          </a:p>
        </p:txBody>
      </p:sp>
      <p:sp>
        <p:nvSpPr>
          <p:cNvPr id="32" name="AutoShape 3">
            <a:extLst>
              <a:ext uri="{FF2B5EF4-FFF2-40B4-BE49-F238E27FC236}">
                <a16:creationId xmlns:a16="http://schemas.microsoft.com/office/drawing/2014/main" id="{DBA40B9B-5362-4646-BCCE-A933C35232EA}"/>
              </a:ext>
            </a:extLst>
          </p:cNvPr>
          <p:cNvSpPr>
            <a:spLocks noChangeArrowheads="1"/>
          </p:cNvSpPr>
          <p:nvPr/>
        </p:nvSpPr>
        <p:spPr bwMode="auto">
          <a:xfrm>
            <a:off x="740532" y="4420987"/>
            <a:ext cx="7956000" cy="158504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管理事務室のクリアリングから始め，会議室内の敵を排除した後に会議室での設置を目指します。</a:t>
            </a:r>
            <a:endParaRPr lang="en-US" altLang="ja-JP" sz="1600"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管理事務室へのアクセスは基本ラぺリングに限られ，室内は遮蔽物が多い為，管理事務室のクリアリングができるか否かが大きなポイントになります。</a:t>
            </a:r>
            <a:endParaRPr lang="en-US" altLang="ja-JP" sz="1600" dirty="0">
              <a:solidFill>
                <a:srgbClr val="000000"/>
              </a:solidFill>
              <a:latin typeface="+mn-ea"/>
              <a:cs typeface="メイリオ" pitchFamily="50" charset="-128"/>
            </a:endParaRPr>
          </a:p>
        </p:txBody>
      </p:sp>
    </p:spTree>
    <p:extLst>
      <p:ext uri="{BB962C8B-B14F-4D97-AF65-F5344CB8AC3E}">
        <p14:creationId xmlns:p14="http://schemas.microsoft.com/office/powerpoint/2010/main" val="284989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11</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lang="ja-JP" altLang="en-US" dirty="0">
                <a:ln>
                  <a:solidFill>
                    <a:schemeClr val="bg1"/>
                  </a:solidFill>
                </a:ln>
                <a:solidFill>
                  <a:schemeClr val="bg1"/>
                </a:solidFill>
                <a:latin typeface="メイリオ" pitchFamily="50" charset="-128"/>
                <a:ea typeface="メイリオ" pitchFamily="50" charset="-128"/>
                <a:cs typeface="メイリオ" pitchFamily="50" charset="-128"/>
              </a:rPr>
              <a:t>最終設置位置とオペレーター配置</a:t>
            </a:r>
            <a:endPar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A35D4A1D-3583-437E-A0E3-853B74B5E191}"/>
              </a:ext>
            </a:extLst>
          </p:cNvPr>
          <p:cNvPicPr>
            <a:picLocks noChangeAspect="1"/>
          </p:cNvPicPr>
          <p:nvPr/>
        </p:nvPicPr>
        <p:blipFill rotWithShape="1">
          <a:blip r:embed="rId2"/>
          <a:srcRect t="16401" b="10100"/>
          <a:stretch/>
        </p:blipFill>
        <p:spPr>
          <a:xfrm>
            <a:off x="150690" y="1551707"/>
            <a:ext cx="8017204" cy="5040560"/>
          </a:xfrm>
          <a:prstGeom prst="rect">
            <a:avLst/>
          </a:prstGeom>
        </p:spPr>
      </p:pic>
      <p:grpSp>
        <p:nvGrpSpPr>
          <p:cNvPr id="12" name="グループ化 11">
            <a:extLst>
              <a:ext uri="{FF2B5EF4-FFF2-40B4-BE49-F238E27FC236}">
                <a16:creationId xmlns:a16="http://schemas.microsoft.com/office/drawing/2014/main" id="{B17A9894-B929-4C85-8FCD-DC6B387F2AD1}"/>
              </a:ext>
            </a:extLst>
          </p:cNvPr>
          <p:cNvGrpSpPr/>
          <p:nvPr/>
        </p:nvGrpSpPr>
        <p:grpSpPr>
          <a:xfrm>
            <a:off x="2648744" y="5193196"/>
            <a:ext cx="360041" cy="272627"/>
            <a:chOff x="2040676" y="2574949"/>
            <a:chExt cx="960107" cy="665377"/>
          </a:xfrm>
        </p:grpSpPr>
        <p:sp>
          <p:nvSpPr>
            <p:cNvPr id="13" name="四角形: 角を丸くする 12">
              <a:extLst>
                <a:ext uri="{FF2B5EF4-FFF2-40B4-BE49-F238E27FC236}">
                  <a16:creationId xmlns:a16="http://schemas.microsoft.com/office/drawing/2014/main" id="{9D6315A5-EDE0-4431-9355-97B0A98CE8A8}"/>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角を丸くする 13">
              <a:extLst>
                <a:ext uri="{FF2B5EF4-FFF2-40B4-BE49-F238E27FC236}">
                  <a16:creationId xmlns:a16="http://schemas.microsoft.com/office/drawing/2014/main" id="{20248A3F-7C1D-44D6-BE8A-0B478A3C0550}"/>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角を丸くする 14">
              <a:extLst>
                <a:ext uri="{FF2B5EF4-FFF2-40B4-BE49-F238E27FC236}">
                  <a16:creationId xmlns:a16="http://schemas.microsoft.com/office/drawing/2014/main" id="{21451F34-5A12-4AF9-AC2F-4CEC39436622}"/>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6" name="四角形: 角を丸くする 15">
              <a:extLst>
                <a:ext uri="{FF2B5EF4-FFF2-40B4-BE49-F238E27FC236}">
                  <a16:creationId xmlns:a16="http://schemas.microsoft.com/office/drawing/2014/main" id="{BE6DC8D4-608C-403A-A336-E3905175543A}"/>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20" name="ひし形 19">
            <a:extLst>
              <a:ext uri="{FF2B5EF4-FFF2-40B4-BE49-F238E27FC236}">
                <a16:creationId xmlns:a16="http://schemas.microsoft.com/office/drawing/2014/main" id="{65D3CD1F-0BC6-4DE6-95E4-0131E1166B84}"/>
              </a:ext>
            </a:extLst>
          </p:cNvPr>
          <p:cNvSpPr/>
          <p:nvPr/>
        </p:nvSpPr>
        <p:spPr bwMode="auto">
          <a:xfrm>
            <a:off x="2159344" y="6221595"/>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2" name="ひし形 21">
            <a:extLst>
              <a:ext uri="{FF2B5EF4-FFF2-40B4-BE49-F238E27FC236}">
                <a16:creationId xmlns:a16="http://schemas.microsoft.com/office/drawing/2014/main" id="{AA499986-F534-4297-A5AA-40689B59FB8D}"/>
              </a:ext>
            </a:extLst>
          </p:cNvPr>
          <p:cNvSpPr/>
          <p:nvPr/>
        </p:nvSpPr>
        <p:spPr bwMode="auto">
          <a:xfrm>
            <a:off x="7329264" y="5274090"/>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39D1506F-F172-4A49-9856-5CC8CE737AE4}"/>
              </a:ext>
            </a:extLst>
          </p:cNvPr>
          <p:cNvSpPr/>
          <p:nvPr/>
        </p:nvSpPr>
        <p:spPr bwMode="auto">
          <a:xfrm>
            <a:off x="3850099" y="3663441"/>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ひし形 23">
            <a:extLst>
              <a:ext uri="{FF2B5EF4-FFF2-40B4-BE49-F238E27FC236}">
                <a16:creationId xmlns:a16="http://schemas.microsoft.com/office/drawing/2014/main" id="{F6C29CDC-3CDB-4B44-A48B-2867B7C68F43}"/>
              </a:ext>
            </a:extLst>
          </p:cNvPr>
          <p:cNvSpPr/>
          <p:nvPr/>
        </p:nvSpPr>
        <p:spPr bwMode="auto">
          <a:xfrm>
            <a:off x="3841032" y="2521367"/>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矢印: 下 24">
            <a:extLst>
              <a:ext uri="{FF2B5EF4-FFF2-40B4-BE49-F238E27FC236}">
                <a16:creationId xmlns:a16="http://schemas.microsoft.com/office/drawing/2014/main" id="{176FF2E6-8801-4BB6-AA0F-D8AAEBC37452}"/>
              </a:ext>
            </a:extLst>
          </p:cNvPr>
          <p:cNvSpPr/>
          <p:nvPr/>
        </p:nvSpPr>
        <p:spPr bwMode="auto">
          <a:xfrm rot="4407259">
            <a:off x="2923922" y="2286191"/>
            <a:ext cx="189699" cy="1599450"/>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966AED5D-42A9-43DD-99CD-827583CDDDDB}"/>
              </a:ext>
            </a:extLst>
          </p:cNvPr>
          <p:cNvSpPr/>
          <p:nvPr/>
        </p:nvSpPr>
        <p:spPr bwMode="auto">
          <a:xfrm rot="6149802">
            <a:off x="2927632" y="2869894"/>
            <a:ext cx="184437" cy="158709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43268934-7C1F-494E-878D-C17DEE55833A}"/>
              </a:ext>
            </a:extLst>
          </p:cNvPr>
          <p:cNvSpPr/>
          <p:nvPr/>
        </p:nvSpPr>
        <p:spPr bwMode="auto">
          <a:xfrm rot="8666388">
            <a:off x="1689265" y="4849826"/>
            <a:ext cx="205692" cy="1472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495583CD-2D27-463B-AAAA-40555B31C4D4}"/>
              </a:ext>
            </a:extLst>
          </p:cNvPr>
          <p:cNvSpPr/>
          <p:nvPr/>
        </p:nvSpPr>
        <p:spPr bwMode="auto">
          <a:xfrm rot="5400000">
            <a:off x="5369319" y="3856389"/>
            <a:ext cx="180000" cy="33393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矢印: 下 28">
            <a:extLst>
              <a:ext uri="{FF2B5EF4-FFF2-40B4-BE49-F238E27FC236}">
                <a16:creationId xmlns:a16="http://schemas.microsoft.com/office/drawing/2014/main" id="{774B2789-DB5A-4DFD-B532-470C62E19D8B}"/>
              </a:ext>
            </a:extLst>
          </p:cNvPr>
          <p:cNvSpPr/>
          <p:nvPr/>
        </p:nvSpPr>
        <p:spPr bwMode="auto">
          <a:xfrm rot="9659318">
            <a:off x="1858750" y="4372144"/>
            <a:ext cx="223670" cy="1863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07015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12</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ステップ１：管理事務室の取得（所要時間：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分半）</a:t>
            </a:r>
          </a:p>
        </p:txBody>
      </p:sp>
      <p:pic>
        <p:nvPicPr>
          <p:cNvPr id="4" name="図 3">
            <a:extLst>
              <a:ext uri="{FF2B5EF4-FFF2-40B4-BE49-F238E27FC236}">
                <a16:creationId xmlns:a16="http://schemas.microsoft.com/office/drawing/2014/main" id="{5A46425B-0EA0-4025-9735-03887CA6ED6E}"/>
              </a:ext>
            </a:extLst>
          </p:cNvPr>
          <p:cNvPicPr>
            <a:picLocks noChangeAspect="1"/>
          </p:cNvPicPr>
          <p:nvPr/>
        </p:nvPicPr>
        <p:blipFill rotWithShape="1">
          <a:blip r:embed="rId2"/>
          <a:srcRect t="6825" b="4976"/>
          <a:stretch/>
        </p:blipFill>
        <p:spPr>
          <a:xfrm>
            <a:off x="157324" y="1390803"/>
            <a:ext cx="5442438" cy="5201464"/>
          </a:xfrm>
          <a:prstGeom prst="rect">
            <a:avLst/>
          </a:prstGeom>
        </p:spPr>
      </p:pic>
      <p:sp>
        <p:nvSpPr>
          <p:cNvPr id="21" name="ひし形 20">
            <a:extLst>
              <a:ext uri="{FF2B5EF4-FFF2-40B4-BE49-F238E27FC236}">
                <a16:creationId xmlns:a16="http://schemas.microsoft.com/office/drawing/2014/main" id="{F43AC8FB-E263-44B2-9AD0-576A34CD6347}"/>
              </a:ext>
            </a:extLst>
          </p:cNvPr>
          <p:cNvSpPr/>
          <p:nvPr/>
        </p:nvSpPr>
        <p:spPr bwMode="auto">
          <a:xfrm>
            <a:off x="776536" y="1390803"/>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0" name="ひし形 29">
            <a:extLst>
              <a:ext uri="{FF2B5EF4-FFF2-40B4-BE49-F238E27FC236}">
                <a16:creationId xmlns:a16="http://schemas.microsoft.com/office/drawing/2014/main" id="{2BA7B731-7188-43E9-8466-E0754742923C}"/>
              </a:ext>
            </a:extLst>
          </p:cNvPr>
          <p:cNvSpPr/>
          <p:nvPr/>
        </p:nvSpPr>
        <p:spPr bwMode="auto">
          <a:xfrm>
            <a:off x="5020222" y="3739535"/>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1" name="ひし形 30">
            <a:extLst>
              <a:ext uri="{FF2B5EF4-FFF2-40B4-BE49-F238E27FC236}">
                <a16:creationId xmlns:a16="http://schemas.microsoft.com/office/drawing/2014/main" id="{85BCD75A-4209-443F-82C0-819160C922DF}"/>
              </a:ext>
            </a:extLst>
          </p:cNvPr>
          <p:cNvSpPr/>
          <p:nvPr/>
        </p:nvSpPr>
        <p:spPr bwMode="auto">
          <a:xfrm>
            <a:off x="4088904" y="1988840"/>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2" name="ひし形 31">
            <a:extLst>
              <a:ext uri="{FF2B5EF4-FFF2-40B4-BE49-F238E27FC236}">
                <a16:creationId xmlns:a16="http://schemas.microsoft.com/office/drawing/2014/main" id="{9E914BE2-0F2F-4C8C-BBDC-1C6295F4288F}"/>
              </a:ext>
            </a:extLst>
          </p:cNvPr>
          <p:cNvSpPr/>
          <p:nvPr/>
        </p:nvSpPr>
        <p:spPr bwMode="auto">
          <a:xfrm>
            <a:off x="1748644" y="3861048"/>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3" name="ひし形 32">
            <a:extLst>
              <a:ext uri="{FF2B5EF4-FFF2-40B4-BE49-F238E27FC236}">
                <a16:creationId xmlns:a16="http://schemas.microsoft.com/office/drawing/2014/main" id="{0459CD0D-312F-4505-B364-3F6BB6E7F00B}"/>
              </a:ext>
            </a:extLst>
          </p:cNvPr>
          <p:cNvSpPr/>
          <p:nvPr/>
        </p:nvSpPr>
        <p:spPr bwMode="auto">
          <a:xfrm>
            <a:off x="4088904" y="5553236"/>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4" name="ひし形 33">
            <a:extLst>
              <a:ext uri="{FF2B5EF4-FFF2-40B4-BE49-F238E27FC236}">
                <a16:creationId xmlns:a16="http://schemas.microsoft.com/office/drawing/2014/main" id="{15FB33CE-C319-4939-8962-1BCC7312737E}"/>
              </a:ext>
            </a:extLst>
          </p:cNvPr>
          <p:cNvSpPr/>
          <p:nvPr/>
        </p:nvSpPr>
        <p:spPr bwMode="auto">
          <a:xfrm>
            <a:off x="1136576" y="4905164"/>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5" name="ひし形 34">
            <a:extLst>
              <a:ext uri="{FF2B5EF4-FFF2-40B4-BE49-F238E27FC236}">
                <a16:creationId xmlns:a16="http://schemas.microsoft.com/office/drawing/2014/main" id="{3E00B8A8-6ED7-43CE-8E68-45E14EA4FEED}"/>
              </a:ext>
            </a:extLst>
          </p:cNvPr>
          <p:cNvSpPr/>
          <p:nvPr/>
        </p:nvSpPr>
        <p:spPr bwMode="auto">
          <a:xfrm>
            <a:off x="1385153" y="2167277"/>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6" name="矢印: 下 35">
            <a:extLst>
              <a:ext uri="{FF2B5EF4-FFF2-40B4-BE49-F238E27FC236}">
                <a16:creationId xmlns:a16="http://schemas.microsoft.com/office/drawing/2014/main" id="{22542FDD-351C-4033-AE6D-3F512A69216A}"/>
              </a:ext>
            </a:extLst>
          </p:cNvPr>
          <p:cNvSpPr/>
          <p:nvPr/>
        </p:nvSpPr>
        <p:spPr bwMode="auto">
          <a:xfrm rot="1603438">
            <a:off x="627914" y="1907335"/>
            <a:ext cx="180020" cy="10238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7" name="矢印: 下 36">
            <a:extLst>
              <a:ext uri="{FF2B5EF4-FFF2-40B4-BE49-F238E27FC236}">
                <a16:creationId xmlns:a16="http://schemas.microsoft.com/office/drawing/2014/main" id="{6F058E09-7A63-49AE-AF15-83D1BEA025B6}"/>
              </a:ext>
            </a:extLst>
          </p:cNvPr>
          <p:cNvSpPr/>
          <p:nvPr/>
        </p:nvSpPr>
        <p:spPr bwMode="auto">
          <a:xfrm rot="4511662">
            <a:off x="3259241" y="3051446"/>
            <a:ext cx="224728" cy="2897458"/>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1194291123"/>
              </p:ext>
            </p:extLst>
          </p:nvPr>
        </p:nvGraphicFramePr>
        <p:xfrm>
          <a:off x="5682202" y="1419223"/>
          <a:ext cx="4035798" cy="4233613"/>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ラぺリング２人，ドローニング</a:t>
                      </a:r>
                      <a:r>
                        <a:rPr kumimoji="1" lang="en-US" altLang="ja-JP" sz="2000" b="1" i="0" u="none" strike="noStrike" kern="1200" cap="none" spc="0" normalizeH="0" baseline="0" noProof="0" dirty="0">
                          <a:ln>
                            <a:noFill/>
                          </a:ln>
                          <a:solidFill>
                            <a:schemeClr val="tx2"/>
                          </a:solidFill>
                          <a:effectLst/>
                          <a:uLnTx/>
                          <a:uFillTx/>
                          <a:latin typeface="+mj-ea"/>
                          <a:ea typeface="+mj-ea"/>
                          <a:cs typeface="メイリオ" pitchFamily="50" charset="-128"/>
                        </a:rPr>
                        <a:t>2</a:t>
                      </a: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人</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管理事務室内へ必須オペの２人がドローンを展開し，敵の位置を補足します。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同時にコピー室，管理事務室へ１人ずつラぺリングを行い，室内の排除と侵入阻止を行います。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敵が居ると考えられる位置を</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5</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か所示しましたが，ラぺリングを行っているプレイヤーが排除しましょう。難しければ，フラググレネードを投げ込むのも効果的です。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975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13</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ステップ１：管理事務室の取得（所要時間：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分半）</a:t>
            </a: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1919790327"/>
              </p:ext>
            </p:extLst>
          </p:nvPr>
        </p:nvGraphicFramePr>
        <p:xfrm>
          <a:off x="5682202" y="1419223"/>
          <a:ext cx="4035798" cy="5019997"/>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管理事務室，コピー室へのラぺリングは共にビザ申請オフィスからの飛び出しによって容易に倒されてしまいます。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同様に，傍でドローニングしている必須オペの２人も危険な為，警戒しましょう。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１人役割を持たないプレイヤーが居ますが，領事オフィスの窓バリケードを銃で破壊し，敵の意識をかく乱しましょう。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1</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分経っても目途が立たない，または必須オペ以外のプレイヤーが倒されてしまった場合，領事オフィス設置に変更するのも良いでしょう。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9" name="図 8">
            <a:extLst>
              <a:ext uri="{FF2B5EF4-FFF2-40B4-BE49-F238E27FC236}">
                <a16:creationId xmlns:a16="http://schemas.microsoft.com/office/drawing/2014/main" id="{0FFD024B-4347-43B2-9576-94C2E1BE742D}"/>
              </a:ext>
            </a:extLst>
          </p:cNvPr>
          <p:cNvPicPr>
            <a:picLocks noChangeAspect="1"/>
          </p:cNvPicPr>
          <p:nvPr/>
        </p:nvPicPr>
        <p:blipFill rotWithShape="1">
          <a:blip r:embed="rId2"/>
          <a:srcRect l="24610" r="24971"/>
          <a:stretch/>
        </p:blipFill>
        <p:spPr>
          <a:xfrm>
            <a:off x="2577673" y="3197728"/>
            <a:ext cx="2969468" cy="3312978"/>
          </a:xfrm>
          <a:prstGeom prst="rect">
            <a:avLst/>
          </a:prstGeom>
        </p:spPr>
      </p:pic>
      <p:pic>
        <p:nvPicPr>
          <p:cNvPr id="11" name="図 10">
            <a:extLst>
              <a:ext uri="{FF2B5EF4-FFF2-40B4-BE49-F238E27FC236}">
                <a16:creationId xmlns:a16="http://schemas.microsoft.com/office/drawing/2014/main" id="{B0F9B0A7-07E5-4807-9E39-F18DE6E4B978}"/>
              </a:ext>
            </a:extLst>
          </p:cNvPr>
          <p:cNvPicPr>
            <a:picLocks noChangeAspect="1"/>
          </p:cNvPicPr>
          <p:nvPr/>
        </p:nvPicPr>
        <p:blipFill rotWithShape="1">
          <a:blip r:embed="rId3"/>
          <a:srcRect l="31464" r="17625"/>
          <a:stretch/>
        </p:blipFill>
        <p:spPr>
          <a:xfrm>
            <a:off x="92460" y="1396744"/>
            <a:ext cx="2969468" cy="3280890"/>
          </a:xfrm>
          <a:prstGeom prst="rect">
            <a:avLst/>
          </a:prstGeom>
        </p:spPr>
      </p:pic>
    </p:spTree>
    <p:extLst>
      <p:ext uri="{BB962C8B-B14F-4D97-AF65-F5344CB8AC3E}">
        <p14:creationId xmlns:p14="http://schemas.microsoft.com/office/powerpoint/2010/main" val="238589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6FAC63E-FA2A-4E6E-ABD4-C8651001777A}"/>
              </a:ext>
            </a:extLst>
          </p:cNvPr>
          <p:cNvPicPr>
            <a:picLocks noChangeAspect="1"/>
          </p:cNvPicPr>
          <p:nvPr/>
        </p:nvPicPr>
        <p:blipFill rotWithShape="1">
          <a:blip r:embed="rId2"/>
          <a:srcRect l="12163" t="28168" r="4173" b="10100"/>
          <a:stretch/>
        </p:blipFill>
        <p:spPr>
          <a:xfrm>
            <a:off x="57452" y="1534717"/>
            <a:ext cx="6793815" cy="4233613"/>
          </a:xfrm>
          <a:prstGeom prst="rect">
            <a:avLst/>
          </a:prstGeom>
        </p:spPr>
      </p:pic>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14</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ステップ２：会議室の取得（所要時間：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a:t>
            </a:r>
          </a:p>
        </p:txBody>
      </p:sp>
      <p:sp>
        <p:nvSpPr>
          <p:cNvPr id="30" name="ひし形 29">
            <a:extLst>
              <a:ext uri="{FF2B5EF4-FFF2-40B4-BE49-F238E27FC236}">
                <a16:creationId xmlns:a16="http://schemas.microsoft.com/office/drawing/2014/main" id="{2BA7B731-7188-43E9-8466-E0754742923C}"/>
              </a:ext>
            </a:extLst>
          </p:cNvPr>
          <p:cNvSpPr/>
          <p:nvPr/>
        </p:nvSpPr>
        <p:spPr bwMode="auto">
          <a:xfrm>
            <a:off x="2756756" y="1655126"/>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3216023462"/>
              </p:ext>
            </p:extLst>
          </p:nvPr>
        </p:nvGraphicFramePr>
        <p:xfrm>
          <a:off x="6920632" y="1281399"/>
          <a:ext cx="2866829" cy="5336989"/>
        </p:xfrm>
        <a:graphic>
          <a:graphicData uri="http://schemas.openxmlformats.org/drawingml/2006/table">
            <a:tbl>
              <a:tblPr/>
              <a:tblGrid>
                <a:gridCol w="2866829">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会議室机裏の排除</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HIBANA</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のガジェットでコピー室出口から会議室東寄りの補強壁に射線を通し、会議室内の敵の居場所を無くします。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同様に管理事務室から従業員用階段へ</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HIBANA</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のガジェットで射線を通し、この階段を登れない様にします。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バルコニーに１人配置し、待合室、廊下から会議室に侵入できない様にします。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必須オペの仕事終了です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四角形: 対角を切り取る 4">
            <a:extLst>
              <a:ext uri="{FF2B5EF4-FFF2-40B4-BE49-F238E27FC236}">
                <a16:creationId xmlns:a16="http://schemas.microsoft.com/office/drawing/2014/main" id="{3D27C925-85B5-4CE2-9DBF-5E2230D9F445}"/>
              </a:ext>
            </a:extLst>
          </p:cNvPr>
          <p:cNvSpPr/>
          <p:nvPr/>
        </p:nvSpPr>
        <p:spPr bwMode="auto">
          <a:xfrm>
            <a:off x="1541435" y="2983950"/>
            <a:ext cx="792088" cy="252028"/>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0" name="ひし形 19">
            <a:extLst>
              <a:ext uri="{FF2B5EF4-FFF2-40B4-BE49-F238E27FC236}">
                <a16:creationId xmlns:a16="http://schemas.microsoft.com/office/drawing/2014/main" id="{2A1F3DD0-4437-43F3-8A14-0390BC0B820B}"/>
              </a:ext>
            </a:extLst>
          </p:cNvPr>
          <p:cNvSpPr/>
          <p:nvPr/>
        </p:nvSpPr>
        <p:spPr bwMode="auto">
          <a:xfrm>
            <a:off x="1350467" y="3501199"/>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2895B9A9-A0CF-4095-BDE0-275138267B79}"/>
              </a:ext>
            </a:extLst>
          </p:cNvPr>
          <p:cNvSpPr/>
          <p:nvPr/>
        </p:nvSpPr>
        <p:spPr bwMode="auto">
          <a:xfrm>
            <a:off x="6200160" y="4439707"/>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矢印: 下 23">
            <a:extLst>
              <a:ext uri="{FF2B5EF4-FFF2-40B4-BE49-F238E27FC236}">
                <a16:creationId xmlns:a16="http://schemas.microsoft.com/office/drawing/2014/main" id="{AD7B8CA5-36A9-4606-B22C-45E0E6B5FB3B}"/>
              </a:ext>
            </a:extLst>
          </p:cNvPr>
          <p:cNvSpPr/>
          <p:nvPr/>
        </p:nvSpPr>
        <p:spPr bwMode="auto">
          <a:xfrm rot="2327291">
            <a:off x="2137112" y="2083689"/>
            <a:ext cx="205792" cy="1693836"/>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四角形: 対角を切り取る 24">
            <a:extLst>
              <a:ext uri="{FF2B5EF4-FFF2-40B4-BE49-F238E27FC236}">
                <a16:creationId xmlns:a16="http://schemas.microsoft.com/office/drawing/2014/main" id="{EEE464F7-F3BC-4A77-A5AC-B6BF4E80C672}"/>
              </a:ext>
            </a:extLst>
          </p:cNvPr>
          <p:cNvSpPr/>
          <p:nvPr/>
        </p:nvSpPr>
        <p:spPr bwMode="auto">
          <a:xfrm rot="5400000">
            <a:off x="4232948" y="4604078"/>
            <a:ext cx="504000" cy="216024"/>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EA41E528-046F-47FC-BB9B-CC02C321AC29}"/>
              </a:ext>
            </a:extLst>
          </p:cNvPr>
          <p:cNvSpPr/>
          <p:nvPr/>
        </p:nvSpPr>
        <p:spPr bwMode="auto">
          <a:xfrm rot="5400000">
            <a:off x="4845404" y="3865172"/>
            <a:ext cx="205792" cy="1693836"/>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C6FB2B36-3169-40E0-830F-FFEF6C55E824}"/>
              </a:ext>
            </a:extLst>
          </p:cNvPr>
          <p:cNvSpPr/>
          <p:nvPr/>
        </p:nvSpPr>
        <p:spPr bwMode="auto">
          <a:xfrm rot="8454300">
            <a:off x="448367" y="3854389"/>
            <a:ext cx="195490" cy="140371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AutoShape 3">
            <a:extLst>
              <a:ext uri="{FF2B5EF4-FFF2-40B4-BE49-F238E27FC236}">
                <a16:creationId xmlns:a16="http://schemas.microsoft.com/office/drawing/2014/main" id="{5DD9107E-746A-457E-879D-E66F4222C79B}"/>
              </a:ext>
            </a:extLst>
          </p:cNvPr>
          <p:cNvSpPr>
            <a:spLocks noChangeArrowheads="1"/>
          </p:cNvSpPr>
          <p:nvPr/>
        </p:nvSpPr>
        <p:spPr bwMode="auto">
          <a:xfrm>
            <a:off x="57452" y="5980146"/>
            <a:ext cx="6793815" cy="558413"/>
          </a:xfrm>
          <a:prstGeom prst="roundRect">
            <a:avLst>
              <a:gd name="adj" fmla="val 6420"/>
            </a:avLst>
          </a:prstGeom>
          <a:solidFill>
            <a:schemeClr val="bg1"/>
          </a:solidFill>
          <a:ln w="6350">
            <a:solidFill>
              <a:schemeClr val="tx2"/>
            </a:solidFill>
          </a:ln>
          <a:effectLst/>
        </p:spPr>
        <p:txBody>
          <a:bodyPr wrap="square" lIns="108000" tIns="144000" rIns="108000" bIns="108000" anchor="ctr" anchorCtr="0">
            <a:spAutoFit/>
          </a:bodyPr>
          <a:lstStyle/>
          <a:p>
            <a:pPr algn="ctr">
              <a:lnSpc>
                <a:spcPct val="120000"/>
              </a:lnSpc>
              <a:spcBef>
                <a:spcPct val="0"/>
              </a:spcBef>
            </a:pPr>
            <a:r>
              <a:rPr lang="ja-JP" altLang="en-US" sz="1600" dirty="0">
                <a:solidFill>
                  <a:schemeClr val="tx2"/>
                </a:solidFill>
                <a:latin typeface="+mn-ea"/>
                <a:cs typeface="メイリオ" pitchFamily="50" charset="-128"/>
              </a:rPr>
              <a:t>破壊する壁が補強されていなければ、ソフトブリ</a:t>
            </a:r>
            <a:r>
              <a:rPr lang="en-US" altLang="ja-JP" sz="1600" dirty="0">
                <a:solidFill>
                  <a:schemeClr val="tx2"/>
                </a:solidFill>
                <a:latin typeface="+mn-ea"/>
                <a:cs typeface="メイリオ" pitchFamily="50" charset="-128"/>
              </a:rPr>
              <a:t>―</a:t>
            </a:r>
            <a:r>
              <a:rPr lang="ja-JP" altLang="en-US" sz="1600" dirty="0">
                <a:solidFill>
                  <a:schemeClr val="tx2"/>
                </a:solidFill>
                <a:latin typeface="+mn-ea"/>
                <a:cs typeface="メイリオ" pitchFamily="50" charset="-128"/>
              </a:rPr>
              <a:t>チャーで代用します</a:t>
            </a:r>
          </a:p>
        </p:txBody>
      </p:sp>
      <p:sp>
        <p:nvSpPr>
          <p:cNvPr id="22" name="ひし形 21">
            <a:extLst>
              <a:ext uri="{FF2B5EF4-FFF2-40B4-BE49-F238E27FC236}">
                <a16:creationId xmlns:a16="http://schemas.microsoft.com/office/drawing/2014/main" id="{5ADFCF17-F87B-4755-A74F-E27C435B05AC}"/>
              </a:ext>
            </a:extLst>
          </p:cNvPr>
          <p:cNvSpPr/>
          <p:nvPr/>
        </p:nvSpPr>
        <p:spPr bwMode="auto">
          <a:xfrm>
            <a:off x="978159" y="5251135"/>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9" name="四角形: 対角を切り取る 38">
            <a:extLst>
              <a:ext uri="{FF2B5EF4-FFF2-40B4-BE49-F238E27FC236}">
                <a16:creationId xmlns:a16="http://schemas.microsoft.com/office/drawing/2014/main" id="{55108570-879A-4E39-A6BC-ECAB862251CA}"/>
              </a:ext>
            </a:extLst>
          </p:cNvPr>
          <p:cNvSpPr/>
          <p:nvPr/>
        </p:nvSpPr>
        <p:spPr bwMode="auto">
          <a:xfrm>
            <a:off x="344035" y="2974135"/>
            <a:ext cx="792088" cy="252028"/>
          </a:xfrm>
          <a:prstGeom prst="snip2DiagRect">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F933631C-3A44-47E3-A3D5-B1316EC8889B}"/>
              </a:ext>
            </a:extLst>
          </p:cNvPr>
          <p:cNvSpPr/>
          <p:nvPr/>
        </p:nvSpPr>
        <p:spPr bwMode="auto">
          <a:xfrm rot="10266433">
            <a:off x="753784" y="2789415"/>
            <a:ext cx="186934" cy="2021249"/>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94439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15</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ステップ２：会議室の取得（所要時間：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a:t>
            </a: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3903939579"/>
              </p:ext>
            </p:extLst>
          </p:nvPr>
        </p:nvGraphicFramePr>
        <p:xfrm>
          <a:off x="5682202" y="1419223"/>
          <a:ext cx="4035798" cy="3764221"/>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会議室にガジェットを用いる際は、廊下からペレットを破壊されない様に、必要に応じてフラッシュ、決め打ちを用いて阻害しましょう。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管理事務室内でのドローニング、従業員用階段のロックの際、ビザ申請オフィスからのニトロセルで倒される可能性がある為、必要に応じて排除する等しましょう。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5" name="図 4">
            <a:extLst>
              <a:ext uri="{FF2B5EF4-FFF2-40B4-BE49-F238E27FC236}">
                <a16:creationId xmlns:a16="http://schemas.microsoft.com/office/drawing/2014/main" id="{1654F79D-1215-44E2-99CC-3B632D11896E}"/>
              </a:ext>
            </a:extLst>
          </p:cNvPr>
          <p:cNvPicPr>
            <a:picLocks noChangeAspect="1"/>
          </p:cNvPicPr>
          <p:nvPr/>
        </p:nvPicPr>
        <p:blipFill rotWithShape="1">
          <a:blip r:embed="rId2"/>
          <a:srcRect l="23104" t="30616" r="20560" b="17047"/>
          <a:stretch/>
        </p:blipFill>
        <p:spPr>
          <a:xfrm>
            <a:off x="92460" y="2320586"/>
            <a:ext cx="5468164" cy="2857557"/>
          </a:xfrm>
          <a:prstGeom prst="rect">
            <a:avLst/>
          </a:prstGeom>
        </p:spPr>
      </p:pic>
      <p:sp>
        <p:nvSpPr>
          <p:cNvPr id="12" name="矢印: 下 11">
            <a:extLst>
              <a:ext uri="{FF2B5EF4-FFF2-40B4-BE49-F238E27FC236}">
                <a16:creationId xmlns:a16="http://schemas.microsoft.com/office/drawing/2014/main" id="{0D283160-8BA1-44A6-9CED-BC005CB77F68}"/>
              </a:ext>
            </a:extLst>
          </p:cNvPr>
          <p:cNvSpPr/>
          <p:nvPr/>
        </p:nvSpPr>
        <p:spPr bwMode="auto">
          <a:xfrm rot="5045062">
            <a:off x="1842458" y="2510752"/>
            <a:ext cx="219381" cy="1979114"/>
          </a:xfrm>
          <a:prstGeom prst="downArrow">
            <a:avLst/>
          </a:prstGeom>
          <a:solidFill>
            <a:schemeClr val="accent4"/>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7" name="十字形 6">
            <a:extLst>
              <a:ext uri="{FF2B5EF4-FFF2-40B4-BE49-F238E27FC236}">
                <a16:creationId xmlns:a16="http://schemas.microsoft.com/office/drawing/2014/main" id="{033245D1-4D72-4165-8274-9048BB5C569E}"/>
              </a:ext>
            </a:extLst>
          </p:cNvPr>
          <p:cNvSpPr/>
          <p:nvPr/>
        </p:nvSpPr>
        <p:spPr bwMode="auto">
          <a:xfrm rot="1981125">
            <a:off x="1309773" y="3278906"/>
            <a:ext cx="540060" cy="540060"/>
          </a:xfrm>
          <a:prstGeom prst="plus">
            <a:avLst>
              <a:gd name="adj" fmla="val 46033"/>
            </a:avLst>
          </a:prstGeom>
          <a:solidFill>
            <a:srgbClr val="FF0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13671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16</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ステップ３：設置とディフューザー防衛</a:t>
            </a:r>
          </a:p>
        </p:txBody>
      </p:sp>
      <p:pic>
        <p:nvPicPr>
          <p:cNvPr id="7" name="図 6">
            <a:extLst>
              <a:ext uri="{FF2B5EF4-FFF2-40B4-BE49-F238E27FC236}">
                <a16:creationId xmlns:a16="http://schemas.microsoft.com/office/drawing/2014/main" id="{A35D4A1D-3583-437E-A0E3-853B74B5E191}"/>
              </a:ext>
            </a:extLst>
          </p:cNvPr>
          <p:cNvPicPr>
            <a:picLocks noChangeAspect="1"/>
          </p:cNvPicPr>
          <p:nvPr/>
        </p:nvPicPr>
        <p:blipFill rotWithShape="1">
          <a:blip r:embed="rId2"/>
          <a:srcRect t="16401" b="10100"/>
          <a:stretch/>
        </p:blipFill>
        <p:spPr>
          <a:xfrm>
            <a:off x="150690" y="1551707"/>
            <a:ext cx="8017204" cy="5040560"/>
          </a:xfrm>
          <a:prstGeom prst="rect">
            <a:avLst/>
          </a:prstGeom>
        </p:spPr>
      </p:pic>
      <p:grpSp>
        <p:nvGrpSpPr>
          <p:cNvPr id="12" name="グループ化 11">
            <a:extLst>
              <a:ext uri="{FF2B5EF4-FFF2-40B4-BE49-F238E27FC236}">
                <a16:creationId xmlns:a16="http://schemas.microsoft.com/office/drawing/2014/main" id="{B17A9894-B929-4C85-8FCD-DC6B387F2AD1}"/>
              </a:ext>
            </a:extLst>
          </p:cNvPr>
          <p:cNvGrpSpPr/>
          <p:nvPr/>
        </p:nvGrpSpPr>
        <p:grpSpPr>
          <a:xfrm>
            <a:off x="2648744" y="5193196"/>
            <a:ext cx="360041" cy="272627"/>
            <a:chOff x="2040676" y="2574949"/>
            <a:chExt cx="960107" cy="665377"/>
          </a:xfrm>
        </p:grpSpPr>
        <p:sp>
          <p:nvSpPr>
            <p:cNvPr id="13" name="四角形: 角を丸くする 12">
              <a:extLst>
                <a:ext uri="{FF2B5EF4-FFF2-40B4-BE49-F238E27FC236}">
                  <a16:creationId xmlns:a16="http://schemas.microsoft.com/office/drawing/2014/main" id="{9D6315A5-EDE0-4431-9355-97B0A98CE8A8}"/>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角を丸くする 13">
              <a:extLst>
                <a:ext uri="{FF2B5EF4-FFF2-40B4-BE49-F238E27FC236}">
                  <a16:creationId xmlns:a16="http://schemas.microsoft.com/office/drawing/2014/main" id="{20248A3F-7C1D-44D6-BE8A-0B478A3C0550}"/>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角を丸くする 14">
              <a:extLst>
                <a:ext uri="{FF2B5EF4-FFF2-40B4-BE49-F238E27FC236}">
                  <a16:creationId xmlns:a16="http://schemas.microsoft.com/office/drawing/2014/main" id="{21451F34-5A12-4AF9-AC2F-4CEC39436622}"/>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6" name="四角形: 角を丸くする 15">
              <a:extLst>
                <a:ext uri="{FF2B5EF4-FFF2-40B4-BE49-F238E27FC236}">
                  <a16:creationId xmlns:a16="http://schemas.microsoft.com/office/drawing/2014/main" id="{BE6DC8D4-608C-403A-A336-E3905175543A}"/>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20" name="ひし形 19">
            <a:extLst>
              <a:ext uri="{FF2B5EF4-FFF2-40B4-BE49-F238E27FC236}">
                <a16:creationId xmlns:a16="http://schemas.microsoft.com/office/drawing/2014/main" id="{65D3CD1F-0BC6-4DE6-95E4-0131E1166B84}"/>
              </a:ext>
            </a:extLst>
          </p:cNvPr>
          <p:cNvSpPr/>
          <p:nvPr/>
        </p:nvSpPr>
        <p:spPr bwMode="auto">
          <a:xfrm>
            <a:off x="2159343" y="6201364"/>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2" name="ひし形 21">
            <a:extLst>
              <a:ext uri="{FF2B5EF4-FFF2-40B4-BE49-F238E27FC236}">
                <a16:creationId xmlns:a16="http://schemas.microsoft.com/office/drawing/2014/main" id="{AA499986-F534-4297-A5AA-40689B59FB8D}"/>
              </a:ext>
            </a:extLst>
          </p:cNvPr>
          <p:cNvSpPr/>
          <p:nvPr/>
        </p:nvSpPr>
        <p:spPr bwMode="auto">
          <a:xfrm>
            <a:off x="7329264" y="5274090"/>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39D1506F-F172-4A49-9856-5CC8CE737AE4}"/>
              </a:ext>
            </a:extLst>
          </p:cNvPr>
          <p:cNvSpPr/>
          <p:nvPr/>
        </p:nvSpPr>
        <p:spPr bwMode="auto">
          <a:xfrm>
            <a:off x="3850099" y="3663441"/>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ひし形 23">
            <a:extLst>
              <a:ext uri="{FF2B5EF4-FFF2-40B4-BE49-F238E27FC236}">
                <a16:creationId xmlns:a16="http://schemas.microsoft.com/office/drawing/2014/main" id="{F6C29CDC-3CDB-4B44-A48B-2867B7C68F43}"/>
              </a:ext>
            </a:extLst>
          </p:cNvPr>
          <p:cNvSpPr/>
          <p:nvPr/>
        </p:nvSpPr>
        <p:spPr bwMode="auto">
          <a:xfrm>
            <a:off x="3841032" y="2521367"/>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矢印: 下 24">
            <a:extLst>
              <a:ext uri="{FF2B5EF4-FFF2-40B4-BE49-F238E27FC236}">
                <a16:creationId xmlns:a16="http://schemas.microsoft.com/office/drawing/2014/main" id="{176FF2E6-8801-4BB6-AA0F-D8AAEBC37452}"/>
              </a:ext>
            </a:extLst>
          </p:cNvPr>
          <p:cNvSpPr/>
          <p:nvPr/>
        </p:nvSpPr>
        <p:spPr bwMode="auto">
          <a:xfrm rot="4407259">
            <a:off x="2923922" y="2286191"/>
            <a:ext cx="189699" cy="1599450"/>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966AED5D-42A9-43DD-99CD-827583CDDDDB}"/>
              </a:ext>
            </a:extLst>
          </p:cNvPr>
          <p:cNvSpPr/>
          <p:nvPr/>
        </p:nvSpPr>
        <p:spPr bwMode="auto">
          <a:xfrm rot="6149802">
            <a:off x="2927632" y="2869894"/>
            <a:ext cx="184437" cy="158709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43268934-7C1F-494E-878D-C17DEE55833A}"/>
              </a:ext>
            </a:extLst>
          </p:cNvPr>
          <p:cNvSpPr/>
          <p:nvPr/>
        </p:nvSpPr>
        <p:spPr bwMode="auto">
          <a:xfrm rot="8666388">
            <a:off x="1689265" y="4849826"/>
            <a:ext cx="205692" cy="1472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495583CD-2D27-463B-AAAA-40555B31C4D4}"/>
              </a:ext>
            </a:extLst>
          </p:cNvPr>
          <p:cNvSpPr/>
          <p:nvPr/>
        </p:nvSpPr>
        <p:spPr bwMode="auto">
          <a:xfrm rot="5400000">
            <a:off x="6036433" y="4568671"/>
            <a:ext cx="225168" cy="195998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矢印: 下 28">
            <a:extLst>
              <a:ext uri="{FF2B5EF4-FFF2-40B4-BE49-F238E27FC236}">
                <a16:creationId xmlns:a16="http://schemas.microsoft.com/office/drawing/2014/main" id="{774B2789-DB5A-4DFD-B532-470C62E19D8B}"/>
              </a:ext>
            </a:extLst>
          </p:cNvPr>
          <p:cNvSpPr/>
          <p:nvPr/>
        </p:nvSpPr>
        <p:spPr bwMode="auto">
          <a:xfrm rot="9659318">
            <a:off x="1858750" y="4372144"/>
            <a:ext cx="223670" cy="1863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4" name="正方形/長方形 3">
            <a:extLst>
              <a:ext uri="{FF2B5EF4-FFF2-40B4-BE49-F238E27FC236}">
                <a16:creationId xmlns:a16="http://schemas.microsoft.com/office/drawing/2014/main" id="{34A9AF81-C6B0-4E92-B9F4-303E7A827194}"/>
              </a:ext>
            </a:extLst>
          </p:cNvPr>
          <p:cNvSpPr/>
          <p:nvPr/>
        </p:nvSpPr>
        <p:spPr bwMode="auto">
          <a:xfrm>
            <a:off x="4592960" y="1392177"/>
            <a:ext cx="5040560" cy="3657003"/>
          </a:xfrm>
          <a:prstGeom prst="rect">
            <a:avLst/>
          </a:prstGeom>
          <a:solidFill>
            <a:schemeClr val="bg1"/>
          </a:solidFill>
          <a:ln w="6350">
            <a:solidFill>
              <a:schemeClr val="bg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1" name="ひし形 20">
            <a:extLst>
              <a:ext uri="{FF2B5EF4-FFF2-40B4-BE49-F238E27FC236}">
                <a16:creationId xmlns:a16="http://schemas.microsoft.com/office/drawing/2014/main" id="{1194757E-691E-4749-9873-6DC9F03DFA2D}"/>
              </a:ext>
            </a:extLst>
          </p:cNvPr>
          <p:cNvSpPr/>
          <p:nvPr/>
        </p:nvSpPr>
        <p:spPr bwMode="auto">
          <a:xfrm>
            <a:off x="1672417" y="3085916"/>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0" name="ひし形 29">
            <a:extLst>
              <a:ext uri="{FF2B5EF4-FFF2-40B4-BE49-F238E27FC236}">
                <a16:creationId xmlns:a16="http://schemas.microsoft.com/office/drawing/2014/main" id="{81FC2B64-3A74-4DFC-A466-15581519D0F0}"/>
              </a:ext>
            </a:extLst>
          </p:cNvPr>
          <p:cNvSpPr/>
          <p:nvPr/>
        </p:nvSpPr>
        <p:spPr bwMode="auto">
          <a:xfrm>
            <a:off x="731623" y="4831592"/>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1" name="ひし形 30">
            <a:extLst>
              <a:ext uri="{FF2B5EF4-FFF2-40B4-BE49-F238E27FC236}">
                <a16:creationId xmlns:a16="http://schemas.microsoft.com/office/drawing/2014/main" id="{A06B80DE-FCA6-4F28-8C84-7B559BB3A287}"/>
              </a:ext>
            </a:extLst>
          </p:cNvPr>
          <p:cNvSpPr/>
          <p:nvPr/>
        </p:nvSpPr>
        <p:spPr bwMode="auto">
          <a:xfrm>
            <a:off x="3960291" y="5262840"/>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2" name="Group 55">
            <a:extLst>
              <a:ext uri="{FF2B5EF4-FFF2-40B4-BE49-F238E27FC236}">
                <a16:creationId xmlns:a16="http://schemas.microsoft.com/office/drawing/2014/main" id="{DBE676C1-02C9-43BF-96E4-1444B78AF543}"/>
              </a:ext>
            </a:extLst>
          </p:cNvPr>
          <p:cNvGraphicFramePr>
            <a:graphicFrameLocks noGrp="1"/>
          </p:cNvGraphicFramePr>
          <p:nvPr>
            <p:extLst>
              <p:ext uri="{D42A27DB-BD31-4B8C-83A1-F6EECF244321}">
                <p14:modId xmlns:p14="http://schemas.microsoft.com/office/powerpoint/2010/main" val="3467495980"/>
              </p:ext>
            </p:extLst>
          </p:nvPr>
        </p:nvGraphicFramePr>
        <p:xfrm>
          <a:off x="4804272" y="1506971"/>
          <a:ext cx="4829248" cy="3324622"/>
        </p:xfrm>
        <a:graphic>
          <a:graphicData uri="http://schemas.openxmlformats.org/drawingml/2006/table">
            <a:tbl>
              <a:tblPr/>
              <a:tblGrid>
                <a:gridCol w="4829248">
                  <a:extLst>
                    <a:ext uri="{9D8B030D-6E8A-4147-A177-3AD203B41FA5}">
                      <a16:colId xmlns:a16="http://schemas.microsoft.com/office/drawing/2014/main" val="20000"/>
                    </a:ext>
                  </a:extLst>
                </a:gridCol>
              </a:tblGrid>
              <a:tr h="717805">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ここまで来れば、後は置くだけ</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6817">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最後に設置を試みます、理想は図の様に</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5</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人配置が理想ですが、欠けている場合は丸印の位置を優先し、残りはドローンで見るのが良いです。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設置後も同様に同じ位置を見続けましょう。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設置したプレイヤーは設置後バルコニーに出た後逆さラぺをし、敵の解除音に合わせて顔を出すのが理想です。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円: 塗りつぶしなし 4">
            <a:extLst>
              <a:ext uri="{FF2B5EF4-FFF2-40B4-BE49-F238E27FC236}">
                <a16:creationId xmlns:a16="http://schemas.microsoft.com/office/drawing/2014/main" id="{FB94A68B-D304-4627-9632-FD789E3626A7}"/>
              </a:ext>
            </a:extLst>
          </p:cNvPr>
          <p:cNvSpPr/>
          <p:nvPr/>
        </p:nvSpPr>
        <p:spPr bwMode="auto">
          <a:xfrm>
            <a:off x="2039567" y="6036645"/>
            <a:ext cx="742783" cy="796630"/>
          </a:xfrm>
          <a:prstGeom prst="donut">
            <a:avLst>
              <a:gd name="adj" fmla="val 9663"/>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3" name="円: 塗りつぶしなし 32">
            <a:extLst>
              <a:ext uri="{FF2B5EF4-FFF2-40B4-BE49-F238E27FC236}">
                <a16:creationId xmlns:a16="http://schemas.microsoft.com/office/drawing/2014/main" id="{AAE1F637-212F-4924-B74C-71AA8238435E}"/>
              </a:ext>
            </a:extLst>
          </p:cNvPr>
          <p:cNvSpPr/>
          <p:nvPr/>
        </p:nvSpPr>
        <p:spPr bwMode="auto">
          <a:xfrm>
            <a:off x="7209487" y="5127775"/>
            <a:ext cx="742783" cy="796630"/>
          </a:xfrm>
          <a:prstGeom prst="donut">
            <a:avLst>
              <a:gd name="adj" fmla="val 9663"/>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89153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17</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ステップ３：設置とディフューザー防衛</a:t>
            </a:r>
            <a:endPar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4244290285"/>
              </p:ext>
            </p:extLst>
          </p:nvPr>
        </p:nvGraphicFramePr>
        <p:xfrm>
          <a:off x="5682202" y="1419223"/>
          <a:ext cx="4035798" cy="4233613"/>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会議室内での設置はニトロセルでの設置阻害を受けます。</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1</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階からであったり、待合室から投げてくる場合もあるでしょう。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必要に応じて設置位置の変更、１階へのプレイヤー派遣などをして設置を行いましょう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本資料では取り上げませんが、設置位置を変更する場合は射線管理や設置後の防衛を考慮し、安全な設置位置を複数知っておくと良いでしょう。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8" name="図 7">
            <a:extLst>
              <a:ext uri="{FF2B5EF4-FFF2-40B4-BE49-F238E27FC236}">
                <a16:creationId xmlns:a16="http://schemas.microsoft.com/office/drawing/2014/main" id="{1371FB5A-9159-4530-8BE7-4343B07B8911}"/>
              </a:ext>
            </a:extLst>
          </p:cNvPr>
          <p:cNvPicPr>
            <a:picLocks noChangeAspect="1"/>
          </p:cNvPicPr>
          <p:nvPr/>
        </p:nvPicPr>
        <p:blipFill rotWithShape="1">
          <a:blip r:embed="rId2"/>
          <a:srcRect l="31621" t="13730" r="16801" b="13730"/>
          <a:stretch/>
        </p:blipFill>
        <p:spPr>
          <a:xfrm>
            <a:off x="261729" y="1592796"/>
            <a:ext cx="5109218" cy="4042034"/>
          </a:xfrm>
          <a:prstGeom prst="rect">
            <a:avLst/>
          </a:prstGeom>
        </p:spPr>
      </p:pic>
    </p:spTree>
    <p:extLst>
      <p:ext uri="{BB962C8B-B14F-4D97-AF65-F5344CB8AC3E}">
        <p14:creationId xmlns:p14="http://schemas.microsoft.com/office/powerpoint/2010/main" val="2302273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oup 283">
            <a:extLst>
              <a:ext uri="{FF2B5EF4-FFF2-40B4-BE49-F238E27FC236}">
                <a16:creationId xmlns:a16="http://schemas.microsoft.com/office/drawing/2014/main" id="{3277B676-4E19-403E-B315-DCD2C4C45E88}"/>
              </a:ext>
            </a:extLst>
          </p:cNvPr>
          <p:cNvGraphicFramePr>
            <a:graphicFrameLocks noGrp="1"/>
          </p:cNvGraphicFramePr>
          <p:nvPr>
            <p:extLst>
              <p:ext uri="{D42A27DB-BD31-4B8C-83A1-F6EECF244321}">
                <p14:modId xmlns:p14="http://schemas.microsoft.com/office/powerpoint/2010/main" val="4064511892"/>
              </p:ext>
            </p:extLst>
          </p:nvPr>
        </p:nvGraphicFramePr>
        <p:xfrm>
          <a:off x="956556" y="824462"/>
          <a:ext cx="7956884" cy="4956462"/>
        </p:xfrm>
        <a:graphic>
          <a:graphicData uri="http://schemas.openxmlformats.org/drawingml/2006/table">
            <a:tbl>
              <a:tblPr/>
              <a:tblGrid>
                <a:gridCol w="2638336">
                  <a:extLst>
                    <a:ext uri="{9D8B030D-6E8A-4147-A177-3AD203B41FA5}">
                      <a16:colId xmlns:a16="http://schemas.microsoft.com/office/drawing/2014/main" val="20000"/>
                    </a:ext>
                  </a:extLst>
                </a:gridCol>
                <a:gridCol w="5318548">
                  <a:extLst>
                    <a:ext uri="{9D8B030D-6E8A-4147-A177-3AD203B41FA5}">
                      <a16:colId xmlns:a16="http://schemas.microsoft.com/office/drawing/2014/main" val="20001"/>
                    </a:ext>
                  </a:extLst>
                </a:gridCol>
              </a:tblGrid>
              <a:tr h="245304">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pPr>
                      <a:r>
                        <a:rPr kumimoji="1" lang="ja-JP" altLang="en-US" sz="1600" b="1" i="0" u="none" strike="noStrike" cap="none" normalizeH="0" baseline="0" dirty="0">
                          <a:ln>
                            <a:noFill/>
                          </a:ln>
                          <a:solidFill>
                            <a:schemeClr val="tx1"/>
                          </a:solidFill>
                          <a:effectLst/>
                          <a:latin typeface="+mj-ea"/>
                          <a:ea typeface="+mj-ea"/>
                          <a:cs typeface="メイリオ" pitchFamily="50" charset="-128"/>
                        </a:rPr>
                        <a:t>図内での記号やイラスト解説</a:t>
                      </a:r>
                      <a:endParaRPr kumimoji="1" lang="en-US" altLang="ja-JP" sz="1600" b="1" i="0" u="none" strike="noStrike" cap="none" normalizeH="0" baseline="0" dirty="0">
                        <a:ln>
                          <a:noFill/>
                        </a:ln>
                        <a:solidFill>
                          <a:schemeClr val="tx1"/>
                        </a:solidFill>
                        <a:effectLst/>
                        <a:latin typeface="+mj-ea"/>
                        <a:ea typeface="+mj-ea"/>
                        <a:cs typeface="メイリオ" pitchFamily="50" charset="-128"/>
                      </a:endParaRPr>
                    </a:p>
                  </a:txBody>
                  <a:tcPr marL="0" marR="0" marT="126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just" defTabSz="914400" rtl="0" eaLnBrk="1" fontAlgn="base" latinLnBrk="0" hangingPunct="1">
                        <a:lnSpc>
                          <a:spcPct val="120000"/>
                        </a:lnSpc>
                        <a:spcBef>
                          <a:spcPts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304">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ディフューザーの設置位置になります。この資料内では基本的に</a:t>
                      </a:r>
                      <a:r>
                        <a:rPr kumimoji="1" lang="en-US" altLang="ja-JP" sz="1200" b="1" i="0" u="none" strike="noStrike" cap="none" normalizeH="0" baseline="0" dirty="0">
                          <a:ln>
                            <a:noFill/>
                          </a:ln>
                          <a:solidFill>
                            <a:schemeClr val="tx1"/>
                          </a:solidFill>
                          <a:effectLst/>
                          <a:latin typeface="+mn-ea"/>
                          <a:ea typeface="+mn-ea"/>
                          <a:cs typeface="メイリオ" pitchFamily="50" charset="-128"/>
                        </a:rPr>
                        <a:t>5</a:t>
                      </a:r>
                      <a:r>
                        <a:rPr kumimoji="1" lang="ja-JP" altLang="en-US" sz="1200" b="1" i="0" u="none" strike="noStrike" cap="none" normalizeH="0" baseline="0" dirty="0">
                          <a:ln>
                            <a:noFill/>
                          </a:ln>
                          <a:solidFill>
                            <a:schemeClr val="tx1"/>
                          </a:solidFill>
                          <a:effectLst/>
                          <a:latin typeface="+mn-ea"/>
                          <a:ea typeface="+mn-ea"/>
                          <a:cs typeface="メイリオ" pitchFamily="50" charset="-128"/>
                        </a:rPr>
                        <a:t>人生き残った理想での設置位置</a:t>
                      </a:r>
                      <a:r>
                        <a:rPr kumimoji="1" lang="ja-JP" altLang="en-US" sz="1200" b="0" i="0" u="none" strike="noStrike" cap="none" normalizeH="0" baseline="0" dirty="0">
                          <a:ln>
                            <a:noFill/>
                          </a:ln>
                          <a:solidFill>
                            <a:schemeClr val="tx1"/>
                          </a:solidFill>
                          <a:effectLst/>
                          <a:latin typeface="+mn-ea"/>
                          <a:ea typeface="+mn-ea"/>
                          <a:cs typeface="メイリオ" pitchFamily="50" charset="-128"/>
                        </a:rPr>
                        <a:t>の紹介になりますので，臨機応変に設置場所は変更してください。</a:t>
                      </a:r>
                      <a:endParaRPr kumimoji="1" lang="en-US" altLang="ja-JP" sz="1200" b="1"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20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Ｐゴシック" panose="020B0600070205080204" pitchFamily="50" charset="-128"/>
                        <a:ea typeface="ＭＳ Ｐゴシック" panose="020B0600070205080204" pitchFamily="50"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四角形は生存している味方の位置，矢印がそのプレイヤーが見る（ロックする）方向になります。既に倒されてしまっている場合，ドローンや音を聞くことで代わりとしましょう。</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赤の四角形は生存している敵の位置になります。ただし，敵の配置はあくまでも想定でしかない為，この記号が無い位置に敵が居る場合，いない場合も考えられます。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ガジェットで壁を破壊する箇所になります。</a:t>
                      </a:r>
                      <a:r>
                        <a:rPr kumimoji="1" lang="en-US" altLang="ja-JP" sz="1200" b="0" i="0" u="none" strike="noStrike" cap="none" normalizeH="0" baseline="0" dirty="0">
                          <a:ln>
                            <a:noFill/>
                          </a:ln>
                          <a:solidFill>
                            <a:schemeClr val="tx1"/>
                          </a:solidFill>
                          <a:effectLst/>
                          <a:latin typeface="+mn-ea"/>
                          <a:ea typeface="+mn-ea"/>
                          <a:cs typeface="メイリオ" pitchFamily="50" charset="-128"/>
                        </a:rPr>
                        <a:t>HIBANA,MAVERICK</a:t>
                      </a:r>
                      <a:r>
                        <a:rPr kumimoji="1" lang="ja-JP" altLang="en-US" sz="1200" b="0" i="0" u="none" strike="noStrike" cap="none" normalizeH="0" baseline="0" dirty="0">
                          <a:ln>
                            <a:noFill/>
                          </a:ln>
                          <a:solidFill>
                            <a:schemeClr val="tx1"/>
                          </a:solidFill>
                          <a:effectLst/>
                          <a:latin typeface="+mn-ea"/>
                          <a:ea typeface="+mn-ea"/>
                          <a:cs typeface="メイリオ" pitchFamily="50" charset="-128"/>
                        </a:rPr>
                        <a:t>での射線、動線の選択肢は資料内で解説します。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096048"/>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防衛側が開通してると想定する箇所になります。こ開通していない場合は</a:t>
                      </a:r>
                      <a:r>
                        <a:rPr kumimoji="1" lang="ja-JP" altLang="en-US" sz="1200" b="0" i="0" u="none" strike="noStrike" cap="none" normalizeH="0" baseline="0" dirty="0">
                          <a:ln>
                            <a:noFill/>
                          </a:ln>
                          <a:solidFill>
                            <a:srgbClr val="00B050"/>
                          </a:solidFill>
                          <a:effectLst/>
                          <a:latin typeface="+mn-ea"/>
                          <a:ea typeface="+mn-ea"/>
                          <a:cs typeface="メイリオ" pitchFamily="50" charset="-128"/>
                        </a:rPr>
                        <a:t>攻撃にとって有利となる場合が多い</a:t>
                      </a:r>
                      <a:r>
                        <a:rPr kumimoji="1" lang="ja-JP" altLang="en-US" sz="1200" b="0" i="0" u="none" strike="noStrike" cap="none" normalizeH="0" baseline="0" dirty="0">
                          <a:ln>
                            <a:noFill/>
                          </a:ln>
                          <a:solidFill>
                            <a:schemeClr val="tx1"/>
                          </a:solidFill>
                          <a:effectLst/>
                          <a:latin typeface="+mn-ea"/>
                          <a:ea typeface="+mn-ea"/>
                          <a:cs typeface="メイリオ" pitchFamily="50" charset="-128"/>
                        </a:rPr>
                        <a:t>と捉箇所に絞って記載しています。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7321445"/>
                  </a:ext>
                </a:extLst>
              </a:tr>
              <a:tr h="239836">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en-US" altLang="ja-JP" sz="1100" b="0" i="0" u="none" strike="noStrike" cap="none" normalizeH="0" baseline="0" dirty="0">
                        <a:ln>
                          <a:noFill/>
                        </a:ln>
                        <a:solidFill>
                          <a:schemeClr val="tx1"/>
                        </a:solidFill>
                        <a:effectLst/>
                        <a:latin typeface="+mn-ea"/>
                        <a:ea typeface="+mn-ea"/>
                        <a:cs typeface="メイリオ" pitchFamily="50" charset="-128"/>
                      </a:endParaRPr>
                    </a:p>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en-US" altLang="ja-JP" sz="1100" b="0" i="0" u="none" strike="noStrike" cap="none" normalizeH="0" baseline="0" dirty="0">
                        <a:ln>
                          <a:noFill/>
                        </a:ln>
                        <a:solidFill>
                          <a:schemeClr val="tx1"/>
                        </a:solidFill>
                        <a:effectLst/>
                        <a:latin typeface="+mn-ea"/>
                        <a:ea typeface="+mn-ea"/>
                        <a:cs typeface="メイリオ" pitchFamily="50" charset="-128"/>
                      </a:endParaRPr>
                    </a:p>
                  </a:txBody>
                  <a:tcPr marL="0" marR="0" marT="72000" marB="0"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hMerge="1">
                  <a:txBody>
                    <a:bodyPr/>
                    <a:lstStyle/>
                    <a:p>
                      <a:pPr marL="266700" marR="0" lvl="0" indent="-266700" algn="just" defTabSz="914400" rtl="0" eaLnBrk="1" fontAlgn="base" latinLnBrk="0" hangingPunct="1">
                        <a:lnSpc>
                          <a:spcPct val="120000"/>
                        </a:lnSpc>
                        <a:spcBef>
                          <a:spcPts val="0"/>
                        </a:spcBef>
                        <a:spcAft>
                          <a:spcPct val="0"/>
                        </a:spcAft>
                        <a:buClrTx/>
                        <a:buSzTx/>
                        <a:buFont typeface="メイリオ" panose="020B0604030504040204" pitchFamily="50" charset="-128"/>
                        <a:buChar char="※"/>
                        <a:tabLst/>
                      </a:pPr>
                      <a:endParaRPr kumimoji="1" lang="en-US" altLang="ja-JP" sz="11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タイトル 1">
            <a:extLst>
              <a:ext uri="{FF2B5EF4-FFF2-40B4-BE49-F238E27FC236}">
                <a16:creationId xmlns:a16="http://schemas.microsoft.com/office/drawing/2014/main" id="{53289E09-1482-405E-8489-DD710C90F72B}"/>
              </a:ext>
            </a:extLst>
          </p:cNvPr>
          <p:cNvSpPr>
            <a:spLocks noGrp="1"/>
          </p:cNvSpPr>
          <p:nvPr>
            <p:ph type="title"/>
          </p:nvPr>
        </p:nvSpPr>
        <p:spPr/>
        <p:txBody>
          <a:bodyPr/>
          <a:lstStyle/>
          <a:p>
            <a:r>
              <a:rPr kumimoji="1" lang="en-US" altLang="ja-JP" sz="2800" dirty="0"/>
              <a:t>6.</a:t>
            </a:r>
            <a:r>
              <a:rPr kumimoji="1" lang="ja-JP" altLang="en-US" sz="2800" dirty="0"/>
              <a:t>巻末資料</a:t>
            </a:r>
          </a:p>
        </p:txBody>
      </p:sp>
      <p:sp>
        <p:nvSpPr>
          <p:cNvPr id="3" name="スライド番号プレースホルダー 2">
            <a:extLst>
              <a:ext uri="{FF2B5EF4-FFF2-40B4-BE49-F238E27FC236}">
                <a16:creationId xmlns:a16="http://schemas.microsoft.com/office/drawing/2014/main" id="{D377F38C-4A4C-40A2-954D-E11ADA314B4A}"/>
              </a:ext>
            </a:extLst>
          </p:cNvPr>
          <p:cNvSpPr>
            <a:spLocks noGrp="1"/>
          </p:cNvSpPr>
          <p:nvPr>
            <p:ph type="sldNum" sz="quarter" idx="4"/>
          </p:nvPr>
        </p:nvSpPr>
        <p:spPr/>
        <p:txBody>
          <a:bodyPr/>
          <a:lstStyle/>
          <a:p>
            <a:fld id="{FB3508C7-2FE0-4945-9CBD-863E05F850D2}" type="slidenum">
              <a:rPr lang="ja-JP" altLang="en-US" smtClean="0"/>
              <a:pPr/>
              <a:t>18</a:t>
            </a:fld>
            <a:endParaRPr lang="ja-JP" altLang="en-US" dirty="0"/>
          </a:p>
        </p:txBody>
      </p:sp>
      <p:grpSp>
        <p:nvGrpSpPr>
          <p:cNvPr id="5" name="グループ化 4">
            <a:extLst>
              <a:ext uri="{FF2B5EF4-FFF2-40B4-BE49-F238E27FC236}">
                <a16:creationId xmlns:a16="http://schemas.microsoft.com/office/drawing/2014/main" id="{9762C4CA-D068-4AD4-BF5F-272070C39738}"/>
              </a:ext>
            </a:extLst>
          </p:cNvPr>
          <p:cNvGrpSpPr/>
          <p:nvPr/>
        </p:nvGrpSpPr>
        <p:grpSpPr>
          <a:xfrm>
            <a:off x="1859886" y="1488447"/>
            <a:ext cx="684076" cy="540060"/>
            <a:chOff x="2040676" y="2574949"/>
            <a:chExt cx="960107" cy="665377"/>
          </a:xfrm>
        </p:grpSpPr>
        <p:sp>
          <p:nvSpPr>
            <p:cNvPr id="6" name="四角形: 角を丸くする 5">
              <a:extLst>
                <a:ext uri="{FF2B5EF4-FFF2-40B4-BE49-F238E27FC236}">
                  <a16:creationId xmlns:a16="http://schemas.microsoft.com/office/drawing/2014/main" id="{16796225-3EB1-4460-AB3A-4A358D3C4DC1}"/>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7" name="四角形: 角を丸くする 6">
              <a:extLst>
                <a:ext uri="{FF2B5EF4-FFF2-40B4-BE49-F238E27FC236}">
                  <a16:creationId xmlns:a16="http://schemas.microsoft.com/office/drawing/2014/main" id="{FAC117C1-9AAB-4FBC-BD63-0ED1A53DC479}"/>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8" name="四角形: 角を丸くする 7">
              <a:extLst>
                <a:ext uri="{FF2B5EF4-FFF2-40B4-BE49-F238E27FC236}">
                  <a16:creationId xmlns:a16="http://schemas.microsoft.com/office/drawing/2014/main" id="{CF80AEB3-A842-424F-8418-09B8D1E74D1B}"/>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9" name="四角形: 角を丸くする 8">
              <a:extLst>
                <a:ext uri="{FF2B5EF4-FFF2-40B4-BE49-F238E27FC236}">
                  <a16:creationId xmlns:a16="http://schemas.microsoft.com/office/drawing/2014/main" id="{BB2F7FAE-A8AE-41F1-9C33-A3D167846D46}"/>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11" name="ひし形 10">
            <a:extLst>
              <a:ext uri="{FF2B5EF4-FFF2-40B4-BE49-F238E27FC236}">
                <a16:creationId xmlns:a16="http://schemas.microsoft.com/office/drawing/2014/main" id="{59CAE1FD-15B9-4517-B624-3E2BC758F0C4}"/>
              </a:ext>
            </a:extLst>
          </p:cNvPr>
          <p:cNvSpPr/>
          <p:nvPr/>
        </p:nvSpPr>
        <p:spPr bwMode="auto">
          <a:xfrm>
            <a:off x="2255930" y="2293863"/>
            <a:ext cx="684000" cy="68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2" name="矢印: 下 11">
            <a:extLst>
              <a:ext uri="{FF2B5EF4-FFF2-40B4-BE49-F238E27FC236}">
                <a16:creationId xmlns:a16="http://schemas.microsoft.com/office/drawing/2014/main" id="{F253E01D-BF3F-445E-8658-035123C46A27}"/>
              </a:ext>
            </a:extLst>
          </p:cNvPr>
          <p:cNvSpPr/>
          <p:nvPr/>
        </p:nvSpPr>
        <p:spPr bwMode="auto">
          <a:xfrm rot="5400000">
            <a:off x="1516233" y="2158284"/>
            <a:ext cx="180020" cy="10238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3" name="ひし形 12">
            <a:extLst>
              <a:ext uri="{FF2B5EF4-FFF2-40B4-BE49-F238E27FC236}">
                <a16:creationId xmlns:a16="http://schemas.microsoft.com/office/drawing/2014/main" id="{5BA45E92-6ED3-4225-AD08-A7E2D7B9EC1D}"/>
              </a:ext>
            </a:extLst>
          </p:cNvPr>
          <p:cNvSpPr/>
          <p:nvPr/>
        </p:nvSpPr>
        <p:spPr bwMode="auto">
          <a:xfrm>
            <a:off x="1857692" y="3176171"/>
            <a:ext cx="684000" cy="68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対角を切り取る 13">
            <a:extLst>
              <a:ext uri="{FF2B5EF4-FFF2-40B4-BE49-F238E27FC236}">
                <a16:creationId xmlns:a16="http://schemas.microsoft.com/office/drawing/2014/main" id="{A93B9578-5D7B-4F1C-929E-E87D6A585EC3}"/>
              </a:ext>
            </a:extLst>
          </p:cNvPr>
          <p:cNvSpPr/>
          <p:nvPr/>
        </p:nvSpPr>
        <p:spPr bwMode="auto">
          <a:xfrm>
            <a:off x="1761068" y="4253379"/>
            <a:ext cx="792088" cy="252028"/>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対角を切り取る 14">
            <a:extLst>
              <a:ext uri="{FF2B5EF4-FFF2-40B4-BE49-F238E27FC236}">
                <a16:creationId xmlns:a16="http://schemas.microsoft.com/office/drawing/2014/main" id="{BE3CDDC4-89BD-49B9-A5FD-61E88724091A}"/>
              </a:ext>
            </a:extLst>
          </p:cNvPr>
          <p:cNvSpPr/>
          <p:nvPr/>
        </p:nvSpPr>
        <p:spPr bwMode="auto">
          <a:xfrm>
            <a:off x="1761646" y="4881821"/>
            <a:ext cx="792088" cy="252028"/>
          </a:xfrm>
          <a:prstGeom prst="snip2DiagRect">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34991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308484" y="548680"/>
            <a:ext cx="9253028" cy="396044"/>
          </a:xfrm>
        </p:spPr>
        <p:txBody>
          <a:bodyPr/>
          <a:lstStyle/>
          <a:p>
            <a:r>
              <a:rPr kumimoji="1" lang="ja-JP" altLang="en-US" sz="2800" b="1" dirty="0"/>
              <a:t>はじめに</a:t>
            </a:r>
          </a:p>
        </p:txBody>
      </p:sp>
      <p:sp>
        <p:nvSpPr>
          <p:cNvPr id="8" name="スライド番号プレースホルダー 7"/>
          <p:cNvSpPr>
            <a:spLocks noGrp="1"/>
          </p:cNvSpPr>
          <p:nvPr>
            <p:ph type="sldNum" sz="quarter" idx="4"/>
          </p:nvPr>
        </p:nvSpPr>
        <p:spPr/>
        <p:txBody>
          <a:bodyPr/>
          <a:lstStyle/>
          <a:p>
            <a:fld id="{FB3508C7-2FE0-4945-9CBD-863E05F850D2}" type="slidenum">
              <a:rPr lang="ja-JP" altLang="en-US" smtClean="0"/>
              <a:pPr/>
              <a:t>1</a:t>
            </a:fld>
            <a:endParaRPr lang="ja-JP" altLang="en-US" dirty="0"/>
          </a:p>
        </p:txBody>
      </p:sp>
      <p:sp>
        <p:nvSpPr>
          <p:cNvPr id="5" name="AutoShape 3"/>
          <p:cNvSpPr>
            <a:spLocks noChangeArrowheads="1"/>
          </p:cNvSpPr>
          <p:nvPr/>
        </p:nvSpPr>
        <p:spPr bwMode="auto">
          <a:xfrm>
            <a:off x="812800" y="1124744"/>
            <a:ext cx="8280399" cy="492134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lvl="0" indent="-342900" algn="just">
              <a:lnSpc>
                <a:spcPct val="140000"/>
              </a:lnSpc>
              <a:spcBef>
                <a:spcPts val="1200"/>
              </a:spcBef>
              <a:spcAft>
                <a:spcPts val="600"/>
              </a:spcAft>
              <a:buFont typeface="Wingdings" pitchFamily="2" charset="2"/>
              <a:buChar char="l"/>
            </a:pPr>
            <a:r>
              <a:rPr lang="ja-JP" altLang="en-US" sz="1600" dirty="0">
                <a:latin typeface="+mn-ea"/>
                <a:cs typeface="メイリオ" pitchFamily="50" charset="-128"/>
              </a:rPr>
              <a:t>本資料は</a:t>
            </a:r>
            <a:r>
              <a:rPr lang="en-US" altLang="ja-JP" sz="1600" dirty="0">
                <a:latin typeface="+mn-ea"/>
                <a:cs typeface="メイリオ" pitchFamily="50" charset="-128"/>
              </a:rPr>
              <a:t>rainbow six siege</a:t>
            </a:r>
            <a:r>
              <a:rPr lang="ja-JP" altLang="en-US" sz="1600" dirty="0">
                <a:latin typeface="+mn-ea"/>
                <a:cs typeface="メイリオ" pitchFamily="50" charset="-128"/>
              </a:rPr>
              <a:t>（以下</a:t>
            </a:r>
            <a:r>
              <a:rPr lang="en-US" altLang="ja-JP" sz="1600" dirty="0">
                <a:latin typeface="+mn-ea"/>
                <a:cs typeface="メイリオ" pitchFamily="50" charset="-128"/>
              </a:rPr>
              <a:t>R6S</a:t>
            </a:r>
            <a:r>
              <a:rPr lang="ja-JP" altLang="en-US" sz="1600" dirty="0">
                <a:latin typeface="+mn-ea"/>
                <a:cs typeface="メイリオ" pitchFamily="50" charset="-128"/>
              </a:rPr>
              <a:t>）における各マップ毎の戦術の一例を紹介するものです</a:t>
            </a:r>
            <a:endParaRPr lang="en-US" altLang="ja-JP" sz="1600" dirty="0">
              <a:latin typeface="+mn-ea"/>
              <a:cs typeface="メイリオ" pitchFamily="50" charset="-128"/>
            </a:endParaRPr>
          </a:p>
          <a:p>
            <a:pPr marL="342900" lvl="0" indent="-342900" algn="just">
              <a:lnSpc>
                <a:spcPct val="140000"/>
              </a:lnSpc>
              <a:spcBef>
                <a:spcPts val="1200"/>
              </a:spcBef>
              <a:spcAft>
                <a:spcPts val="600"/>
              </a:spcAft>
              <a:buFont typeface="Wingdings" pitchFamily="2" charset="2"/>
              <a:buChar char="l"/>
            </a:pPr>
            <a:r>
              <a:rPr lang="ja-JP" altLang="en-US" sz="1600" dirty="0"/>
              <a:t>どこから読んでも理解できることを目標にしているので，既知であったり，考え方が違う，冗長であると感じた個所は読み飛ばして下さい</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競技シーンで用いられている</a:t>
            </a:r>
            <a:r>
              <a:rPr lang="en-US" altLang="ja-JP" sz="1600" dirty="0"/>
              <a:t>7</a:t>
            </a:r>
            <a:r>
              <a:rPr lang="ja-JP" altLang="en-US" sz="1600" dirty="0"/>
              <a:t>マップの戦術から記載していきますが，余力があればランクマップにも広げます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この資料に則って全員で動きを統一するということは，個人のプレイスタイルを曲げなくてはならない時も多いです</a:t>
            </a:r>
            <a:endParaRPr lang="en-US" altLang="ja-JP" sz="1600" dirty="0"/>
          </a:p>
          <a:p>
            <a:pPr marL="342900" indent="-342900" algn="just">
              <a:lnSpc>
                <a:spcPct val="140000"/>
              </a:lnSpc>
              <a:spcBef>
                <a:spcPts val="1200"/>
              </a:spcBef>
              <a:spcAft>
                <a:spcPts val="600"/>
              </a:spcAft>
              <a:buFont typeface="Wingdings" pitchFamily="2" charset="2"/>
              <a:buChar char="l"/>
            </a:pPr>
            <a:r>
              <a:rPr lang="en-US" altLang="ja-JP" sz="1600" dirty="0"/>
              <a:t>R6S</a:t>
            </a:r>
            <a:r>
              <a:rPr lang="ja-JP" altLang="en-US" sz="1600" dirty="0"/>
              <a:t>はあくまでもゲームですから，一緒にプレイする方に合わせて円滑なコミュニケーションを心がけましょう</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ゲームに臨む姿勢はできるだけパーティで統一しましょう</a:t>
            </a:r>
            <a:endParaRPr lang="en-US" altLang="ja-JP" sz="1600" dirty="0"/>
          </a:p>
        </p:txBody>
      </p:sp>
    </p:spTree>
    <p:extLst>
      <p:ext uri="{BB962C8B-B14F-4D97-AF65-F5344CB8AC3E}">
        <p14:creationId xmlns:p14="http://schemas.microsoft.com/office/powerpoint/2010/main" val="421735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70FD497-86A7-4E52-90B5-6EB69D86EB0F}"/>
              </a:ext>
            </a:extLst>
          </p:cNvPr>
          <p:cNvSpPr>
            <a:spLocks noGrp="1"/>
          </p:cNvSpPr>
          <p:nvPr>
            <p:ph type="title"/>
          </p:nvPr>
        </p:nvSpPr>
        <p:spPr/>
        <p:txBody>
          <a:bodyPr/>
          <a:lstStyle/>
          <a:p>
            <a:r>
              <a:rPr kumimoji="1" lang="en-US" altLang="ja-JP" sz="2800" dirty="0"/>
              <a:t>R6S</a:t>
            </a:r>
            <a:r>
              <a:rPr kumimoji="1" lang="ja-JP" altLang="en-US" sz="2800" dirty="0"/>
              <a:t>　マップ別戦術</a:t>
            </a:r>
          </a:p>
        </p:txBody>
      </p:sp>
      <p:sp>
        <p:nvSpPr>
          <p:cNvPr id="3" name="スライド番号プレースホルダー 2">
            <a:extLst>
              <a:ext uri="{FF2B5EF4-FFF2-40B4-BE49-F238E27FC236}">
                <a16:creationId xmlns:a16="http://schemas.microsoft.com/office/drawing/2014/main" id="{F6EA9094-D776-4D2C-8142-12240D5AD3A2}"/>
              </a:ext>
            </a:extLst>
          </p:cNvPr>
          <p:cNvSpPr>
            <a:spLocks noGrp="1"/>
          </p:cNvSpPr>
          <p:nvPr>
            <p:ph type="sldNum" sz="quarter" idx="4"/>
          </p:nvPr>
        </p:nvSpPr>
        <p:spPr/>
        <p:txBody>
          <a:bodyPr/>
          <a:lstStyle/>
          <a:p>
            <a:fld id="{FB3508C7-2FE0-4945-9CBD-863E05F850D2}" type="slidenum">
              <a:rPr lang="ja-JP" altLang="en-US" smtClean="0"/>
              <a:pPr/>
              <a:t>2</a:t>
            </a:fld>
            <a:endParaRPr lang="ja-JP" altLang="en-US" dirty="0"/>
          </a:p>
        </p:txBody>
      </p:sp>
      <p:sp>
        <p:nvSpPr>
          <p:cNvPr id="7" name="AutoShape 3">
            <a:extLst>
              <a:ext uri="{FF2B5EF4-FFF2-40B4-BE49-F238E27FC236}">
                <a16:creationId xmlns:a16="http://schemas.microsoft.com/office/drawing/2014/main" id="{57E627DE-22D7-4EB0-8FD7-CD5422933731}"/>
              </a:ext>
            </a:extLst>
          </p:cNvPr>
          <p:cNvSpPr>
            <a:spLocks noChangeArrowheads="1"/>
          </p:cNvSpPr>
          <p:nvPr/>
        </p:nvSpPr>
        <p:spPr bwMode="auto">
          <a:xfrm>
            <a:off x="2360712" y="1880828"/>
            <a:ext cx="6732488" cy="291632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numCol="2" spcCol="0">
            <a:noAutofit/>
          </a:bodyPr>
          <a:lstStyle/>
          <a:p>
            <a:pPr marL="447675" indent="-447675">
              <a:lnSpc>
                <a:spcPct val="120000"/>
              </a:lnSpc>
              <a:spcAft>
                <a:spcPts val="1200"/>
              </a:spcAft>
              <a:buFont typeface="+mj-lt"/>
              <a:buAutoNum type="arabicPeriod"/>
            </a:pPr>
            <a:r>
              <a:rPr lang="ja-JP" altLang="en-US" dirty="0">
                <a:latin typeface="+mn-ea"/>
                <a:cs typeface="メイリオ" pitchFamily="50" charset="-128"/>
              </a:rPr>
              <a:t>想定する状況</a:t>
            </a:r>
          </a:p>
          <a:p>
            <a:pPr marL="447675" indent="-447675">
              <a:lnSpc>
                <a:spcPct val="120000"/>
              </a:lnSpc>
              <a:spcAft>
                <a:spcPts val="1200"/>
              </a:spcAft>
              <a:buFont typeface="+mj-lt"/>
              <a:buAutoNum type="arabicPeriod"/>
            </a:pPr>
            <a:r>
              <a:rPr lang="ja-JP" altLang="en-US" dirty="0">
                <a:latin typeface="+mn-ea"/>
                <a:cs typeface="メイリオ" pitchFamily="50" charset="-128"/>
              </a:rPr>
              <a:t>注意事項</a:t>
            </a:r>
          </a:p>
          <a:p>
            <a:pPr marL="447675" indent="-447675">
              <a:lnSpc>
                <a:spcPct val="120000"/>
              </a:lnSpc>
              <a:spcAft>
                <a:spcPts val="1200"/>
              </a:spcAft>
              <a:buFont typeface="+mj-lt"/>
              <a:buAutoNum type="arabicPeriod"/>
            </a:pPr>
            <a:r>
              <a:rPr lang="ja-JP" altLang="en-US" dirty="0">
                <a:latin typeface="+mn-ea"/>
                <a:cs typeface="メイリオ" pitchFamily="50" charset="-128"/>
              </a:rPr>
              <a:t>資料の構成</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全マップ共通事項</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領事館</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巻末資料</a:t>
            </a:r>
            <a:endParaRPr lang="en-US" altLang="ja-JP" dirty="0">
              <a:latin typeface="+mn-ea"/>
              <a:cs typeface="メイリオ" pitchFamily="50" charset="-128"/>
            </a:endParaRPr>
          </a:p>
        </p:txBody>
      </p:sp>
    </p:spTree>
    <p:extLst>
      <p:ext uri="{BB962C8B-B14F-4D97-AF65-F5344CB8AC3E}">
        <p14:creationId xmlns:p14="http://schemas.microsoft.com/office/powerpoint/2010/main" val="63142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BA2019A-DF42-4809-B5F0-DBC70D2BD629}"/>
              </a:ext>
            </a:extLst>
          </p:cNvPr>
          <p:cNvSpPr>
            <a:spLocks noGrp="1"/>
          </p:cNvSpPr>
          <p:nvPr>
            <p:ph type="title"/>
          </p:nvPr>
        </p:nvSpPr>
        <p:spPr/>
        <p:txBody>
          <a:bodyPr/>
          <a:lstStyle/>
          <a:p>
            <a:r>
              <a:rPr lang="en-US" altLang="ja-JP" sz="2800" dirty="0"/>
              <a:t>1.</a:t>
            </a:r>
            <a:r>
              <a:rPr lang="ja-JP" altLang="en-US" sz="2800" dirty="0"/>
              <a:t>注意事項（読み飛ばして頂いても構いません）</a:t>
            </a:r>
            <a:endParaRPr kumimoji="1" lang="ja-JP" altLang="en-US" sz="2800" dirty="0"/>
          </a:p>
        </p:txBody>
      </p:sp>
      <p:sp>
        <p:nvSpPr>
          <p:cNvPr id="3" name="スライド番号プレースホルダー 2">
            <a:extLst>
              <a:ext uri="{FF2B5EF4-FFF2-40B4-BE49-F238E27FC236}">
                <a16:creationId xmlns:a16="http://schemas.microsoft.com/office/drawing/2014/main" id="{EECD8AED-26A4-46ED-9E27-D68DE7411674}"/>
              </a:ext>
            </a:extLst>
          </p:cNvPr>
          <p:cNvSpPr>
            <a:spLocks noGrp="1"/>
          </p:cNvSpPr>
          <p:nvPr>
            <p:ph type="sldNum" sz="quarter" idx="4"/>
          </p:nvPr>
        </p:nvSpPr>
        <p:spPr/>
        <p:txBody>
          <a:bodyPr/>
          <a:lstStyle/>
          <a:p>
            <a:fld id="{FB3508C7-2FE0-4945-9CBD-863E05F850D2}" type="slidenum">
              <a:rPr lang="ja-JP" altLang="en-US" smtClean="0"/>
              <a:pPr/>
              <a:t>3</a:t>
            </a:fld>
            <a:endParaRPr lang="ja-JP" altLang="en-US" dirty="0"/>
          </a:p>
        </p:txBody>
      </p:sp>
      <p:sp>
        <p:nvSpPr>
          <p:cNvPr id="6" name="AutoShape 3">
            <a:extLst>
              <a:ext uri="{FF2B5EF4-FFF2-40B4-BE49-F238E27FC236}">
                <a16:creationId xmlns:a16="http://schemas.microsoft.com/office/drawing/2014/main" id="{9B706BC1-32A3-4032-9089-FAD143B1F66E}"/>
              </a:ext>
            </a:extLst>
          </p:cNvPr>
          <p:cNvSpPr>
            <a:spLocks noChangeArrowheads="1"/>
          </p:cNvSpPr>
          <p:nvPr/>
        </p:nvSpPr>
        <p:spPr bwMode="auto">
          <a:xfrm>
            <a:off x="812800" y="1016732"/>
            <a:ext cx="8280399" cy="320088"/>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gn="just">
              <a:lnSpc>
                <a:spcPct val="140000"/>
              </a:lnSpc>
              <a:spcAft>
                <a:spcPts val="1200"/>
              </a:spcAft>
            </a:pPr>
            <a:endParaRPr lang="en-US" altLang="ja-JP" sz="1600" dirty="0">
              <a:latin typeface="+mn-ea"/>
              <a:cs typeface="メイリオ" pitchFamily="50" charset="-128"/>
            </a:endParaRPr>
          </a:p>
        </p:txBody>
      </p:sp>
      <p:sp>
        <p:nvSpPr>
          <p:cNvPr id="7" name="AutoShape 3">
            <a:extLst>
              <a:ext uri="{FF2B5EF4-FFF2-40B4-BE49-F238E27FC236}">
                <a16:creationId xmlns:a16="http://schemas.microsoft.com/office/drawing/2014/main" id="{B57647B5-703D-4157-9BA1-7DD1ADD8F133}"/>
              </a:ext>
            </a:extLst>
          </p:cNvPr>
          <p:cNvSpPr>
            <a:spLocks noChangeArrowheads="1"/>
          </p:cNvSpPr>
          <p:nvPr/>
        </p:nvSpPr>
        <p:spPr bwMode="auto">
          <a:xfrm>
            <a:off x="812799" y="1016732"/>
            <a:ext cx="8280399" cy="534915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en-US" altLang="ja-JP" sz="1600" dirty="0"/>
              <a:t>R6S</a:t>
            </a:r>
            <a:r>
              <a:rPr lang="ja-JP" altLang="en-US" sz="1600" dirty="0"/>
              <a:t>は戦術を元にプレイしようとすると途端に複雑になるゲームで，ここで紹介する戦術に則れば勝てるという程単純ではありません</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ここで紹介する戦術をもとに，その場の状況に合わせた判断を下す事が重要で，それが</a:t>
            </a:r>
            <a:r>
              <a:rPr lang="en-US" altLang="ja-JP" sz="1600" dirty="0"/>
              <a:t>R6S</a:t>
            </a:r>
            <a:r>
              <a:rPr lang="ja-JP" altLang="en-US" sz="1600" dirty="0"/>
              <a:t>の醍醐味と考えています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攻撃側，防衛側同様に，ガジェットの状況が変化しますが，戦術の過程で致命的となるガジェットに絞って記載致します（気になる点や，不足している点はご指摘下さい）</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各マップ</a:t>
            </a:r>
            <a:r>
              <a:rPr lang="en-US" altLang="ja-JP" sz="1600" dirty="0"/>
              <a:t>4</a:t>
            </a:r>
            <a:r>
              <a:rPr lang="ja-JP" altLang="en-US" sz="1600" dirty="0"/>
              <a:t>か所の防衛地点が存在しますが，筆者の独断と偏見で選んだ２地点に絞って記載します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戦術の過程で必要になる個人技も多いですが，全てを網羅するのは不可能な為，考えられる最小限を記載します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筆者の戦績について知りたい方は</a:t>
            </a:r>
            <a:r>
              <a:rPr lang="en-US" altLang="ja-JP" sz="1600" dirty="0"/>
              <a:t>stats</a:t>
            </a:r>
            <a:r>
              <a:rPr lang="ja-JP" altLang="en-US" sz="1600" dirty="0"/>
              <a:t>をご覧ください（</a:t>
            </a:r>
            <a:r>
              <a:rPr lang="en-US" altLang="ja-JP" sz="1600" dirty="0"/>
              <a:t>r6stats</a:t>
            </a:r>
            <a:r>
              <a:rPr lang="ja-JP" altLang="en-US" sz="1600" dirty="0"/>
              <a:t>様）「</a:t>
            </a:r>
            <a:r>
              <a:rPr lang="en-US" altLang="ja-JP" sz="1600" dirty="0">
                <a:hlinkClick r:id="rId2"/>
              </a:rPr>
              <a:t>https://r6stats.com/stats/97fed2e0-35c8-49b8-8eef-33ff6cfffed5/</a:t>
            </a:r>
            <a:r>
              <a:rPr lang="ja-JP" altLang="en-US" sz="1600" dirty="0"/>
              <a:t>」</a:t>
            </a:r>
            <a:endParaRPr lang="en-US" altLang="ja-JP" sz="1600" dirty="0"/>
          </a:p>
        </p:txBody>
      </p:sp>
    </p:spTree>
    <p:extLst>
      <p:ext uri="{BB962C8B-B14F-4D97-AF65-F5344CB8AC3E}">
        <p14:creationId xmlns:p14="http://schemas.microsoft.com/office/powerpoint/2010/main" val="105545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E7637AF-C901-4A02-8499-50642421A50B}"/>
              </a:ext>
            </a:extLst>
          </p:cNvPr>
          <p:cNvSpPr>
            <a:spLocks noGrp="1"/>
          </p:cNvSpPr>
          <p:nvPr>
            <p:ph type="title"/>
          </p:nvPr>
        </p:nvSpPr>
        <p:spPr/>
        <p:txBody>
          <a:bodyPr/>
          <a:lstStyle/>
          <a:p>
            <a:r>
              <a:rPr lang="en-US" altLang="ja-JP" sz="2800" dirty="0"/>
              <a:t>2.</a:t>
            </a:r>
            <a:r>
              <a:rPr lang="ja-JP" altLang="en-US" sz="2800" dirty="0"/>
              <a:t>想定する状況</a:t>
            </a:r>
            <a:endParaRPr kumimoji="1" lang="ja-JP" altLang="en-US" sz="2800" dirty="0"/>
          </a:p>
        </p:txBody>
      </p:sp>
      <p:sp>
        <p:nvSpPr>
          <p:cNvPr id="3" name="スライド番号プレースホルダー 2">
            <a:extLst>
              <a:ext uri="{FF2B5EF4-FFF2-40B4-BE49-F238E27FC236}">
                <a16:creationId xmlns:a16="http://schemas.microsoft.com/office/drawing/2014/main" id="{0D6474FF-655E-487C-99D2-29EC513CEDDB}"/>
              </a:ext>
            </a:extLst>
          </p:cNvPr>
          <p:cNvSpPr>
            <a:spLocks noGrp="1"/>
          </p:cNvSpPr>
          <p:nvPr>
            <p:ph type="sldNum" sz="quarter" idx="4"/>
          </p:nvPr>
        </p:nvSpPr>
        <p:spPr/>
        <p:txBody>
          <a:bodyPr/>
          <a:lstStyle/>
          <a:p>
            <a:fld id="{FB3508C7-2FE0-4945-9CBD-863E05F850D2}" type="slidenum">
              <a:rPr lang="ja-JP" altLang="en-US" smtClean="0"/>
              <a:pPr/>
              <a:t>4</a:t>
            </a:fld>
            <a:endParaRPr lang="ja-JP" altLang="en-US" dirty="0"/>
          </a:p>
        </p:txBody>
      </p:sp>
      <p:graphicFrame>
        <p:nvGraphicFramePr>
          <p:cNvPr id="6" name="Group 283">
            <a:extLst>
              <a:ext uri="{FF2B5EF4-FFF2-40B4-BE49-F238E27FC236}">
                <a16:creationId xmlns:a16="http://schemas.microsoft.com/office/drawing/2014/main" id="{318187F4-3861-4C84-B0D5-FCDBD067CA05}"/>
              </a:ext>
            </a:extLst>
          </p:cNvPr>
          <p:cNvGraphicFramePr>
            <a:graphicFrameLocks noGrp="1"/>
          </p:cNvGraphicFramePr>
          <p:nvPr>
            <p:extLst>
              <p:ext uri="{D42A27DB-BD31-4B8C-83A1-F6EECF244321}">
                <p14:modId xmlns:p14="http://schemas.microsoft.com/office/powerpoint/2010/main" val="3408149185"/>
              </p:ext>
            </p:extLst>
          </p:nvPr>
        </p:nvGraphicFramePr>
        <p:xfrm>
          <a:off x="834149" y="548680"/>
          <a:ext cx="8237701" cy="6156684"/>
        </p:xfrm>
        <a:graphic>
          <a:graphicData uri="http://schemas.openxmlformats.org/drawingml/2006/table">
            <a:tbl>
              <a:tblPr/>
              <a:tblGrid>
                <a:gridCol w="2731448">
                  <a:extLst>
                    <a:ext uri="{9D8B030D-6E8A-4147-A177-3AD203B41FA5}">
                      <a16:colId xmlns:a16="http://schemas.microsoft.com/office/drawing/2014/main" val="20000"/>
                    </a:ext>
                  </a:extLst>
                </a:gridCol>
                <a:gridCol w="5506253">
                  <a:extLst>
                    <a:ext uri="{9D8B030D-6E8A-4147-A177-3AD203B41FA5}">
                      <a16:colId xmlns:a16="http://schemas.microsoft.com/office/drawing/2014/main" val="20001"/>
                    </a:ext>
                  </a:extLst>
                </a:gridCol>
              </a:tblGrid>
              <a:tr h="683363">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pPr>
                      <a:endParaRPr kumimoji="1" lang="en-US" altLang="ja-JP" sz="2400" b="1" i="0" u="none" strike="noStrike" cap="none" normalizeH="0" baseline="0" dirty="0">
                        <a:ln>
                          <a:noFill/>
                        </a:ln>
                        <a:solidFill>
                          <a:schemeClr val="tx1"/>
                        </a:solidFill>
                        <a:effectLst/>
                        <a:latin typeface="+mj-ea"/>
                        <a:ea typeface="+mj-ea"/>
                        <a:cs typeface="メイリオ" pitchFamily="50" charset="-128"/>
                      </a:endParaRPr>
                    </a:p>
                  </a:txBody>
                  <a:tcPr marL="0" marR="0" marT="126000" marB="72000" anchor="ctr" horzOverflow="overflow">
                    <a:lnL cap="flat">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just" defTabSz="914400" rtl="0" eaLnBrk="1" fontAlgn="base" latinLnBrk="0" hangingPunct="1">
                        <a:lnSpc>
                          <a:spcPct val="120000"/>
                        </a:lnSpc>
                        <a:spcBef>
                          <a:spcPts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82002">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rPr>
                        <a:t>プレイヤー概要</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defRPr/>
                      </a:pPr>
                      <a:r>
                        <a:rPr kumimoji="1" lang="ja-JP" altLang="en-US" sz="1600" b="0" i="0" u="none" strike="noStrike" cap="none" normalizeH="0" baseline="0" dirty="0">
                          <a:ln>
                            <a:noFill/>
                          </a:ln>
                          <a:solidFill>
                            <a:schemeClr val="tx1"/>
                          </a:solidFill>
                          <a:effectLst/>
                          <a:latin typeface="+mn-ea"/>
                          <a:ea typeface="+mn-ea"/>
                          <a:cs typeface="メイリオ" pitchFamily="50" charset="-128"/>
                        </a:rPr>
                        <a:t>これまでパーティ内での戦術統一を行ったことは無く、補強壁の破壊場所等は把握しているが、パーティ全員で設置位置などの共有はしていない様な読者</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7132067"/>
                  </a:ext>
                </a:extLst>
              </a:tr>
              <a:tr h="1282002">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rPr>
                        <a:t>パーティ</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defRPr/>
                      </a:pPr>
                      <a:r>
                        <a:rPr kumimoji="1" lang="ja-JP" altLang="en-US" sz="1600" b="0" i="0" u="none" strike="noStrike" cap="none" normalizeH="0" baseline="0" dirty="0">
                          <a:ln>
                            <a:noFill/>
                          </a:ln>
                          <a:solidFill>
                            <a:schemeClr val="tx1"/>
                          </a:solidFill>
                          <a:effectLst/>
                          <a:latin typeface="+mn-ea"/>
                          <a:ea typeface="+mn-ea"/>
                          <a:cs typeface="メイリオ" pitchFamily="50" charset="-128"/>
                        </a:rPr>
                        <a:t>フルパーティであることが理想ですが，</a:t>
                      </a:r>
                      <a:r>
                        <a:rPr kumimoji="1" lang="en-US" altLang="ja-JP" sz="1600" b="0" i="0" u="none" strike="noStrike" cap="none" normalizeH="0" baseline="0" dirty="0">
                          <a:ln>
                            <a:noFill/>
                          </a:ln>
                          <a:solidFill>
                            <a:schemeClr val="tx1"/>
                          </a:solidFill>
                          <a:effectLst/>
                          <a:latin typeface="+mn-ea"/>
                          <a:ea typeface="+mn-ea"/>
                          <a:cs typeface="メイリオ" pitchFamily="50" charset="-128"/>
                        </a:rPr>
                        <a:t>3</a:t>
                      </a:r>
                      <a:r>
                        <a:rPr kumimoji="1" lang="ja-JP" altLang="en-US" sz="1600" b="0" i="0" u="none" strike="noStrike" cap="none" normalizeH="0" baseline="0" dirty="0">
                          <a:ln>
                            <a:noFill/>
                          </a:ln>
                          <a:solidFill>
                            <a:schemeClr val="tx1"/>
                          </a:solidFill>
                          <a:effectLst/>
                          <a:latin typeface="+mn-ea"/>
                          <a:ea typeface="+mn-ea"/>
                          <a:cs typeface="メイリオ" pitchFamily="50" charset="-128"/>
                        </a:rPr>
                        <a:t>人以上いれば可能な戦術もあり，ソロプレイヤーでも参考になるような資料を目指しています</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68569">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ＭＳ Ｐゴシック" panose="020B0600070205080204" pitchFamily="50" charset="-128"/>
                          <a:ea typeface="ＭＳ Ｐゴシック" panose="020B0600070205080204" pitchFamily="50" charset="-128"/>
                          <a:cs typeface="メイリオ" pitchFamily="50" charset="-128"/>
                        </a:rPr>
                        <a:t>ランク</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600" b="0" i="0" u="none" strike="noStrike" cap="none" normalizeH="0" baseline="0" dirty="0">
                          <a:ln>
                            <a:noFill/>
                          </a:ln>
                          <a:solidFill>
                            <a:schemeClr val="tx1"/>
                          </a:solidFill>
                          <a:effectLst/>
                          <a:latin typeface="+mn-ea"/>
                          <a:ea typeface="+mn-ea"/>
                          <a:cs typeface="メイリオ" pitchFamily="50" charset="-128"/>
                        </a:rPr>
                        <a:t>～ゴールド</a:t>
                      </a:r>
                      <a:r>
                        <a:rPr kumimoji="1" lang="en-US" altLang="ja-JP" sz="1600" b="0" i="0" u="none" strike="noStrike" cap="none" normalizeH="0" baseline="0" dirty="0">
                          <a:ln>
                            <a:noFill/>
                          </a:ln>
                          <a:solidFill>
                            <a:schemeClr val="tx1"/>
                          </a:solidFill>
                          <a:effectLst/>
                          <a:latin typeface="+mn-ea"/>
                          <a:ea typeface="+mn-ea"/>
                          <a:cs typeface="メイリオ" pitchFamily="50" charset="-128"/>
                        </a:rPr>
                        <a:t>Ⅰ</a:t>
                      </a:r>
                      <a:r>
                        <a:rPr kumimoji="1" lang="ja-JP" altLang="en-US" sz="1600" b="0" i="0" u="none" strike="noStrike" cap="none" normalizeH="0" baseline="0" dirty="0">
                          <a:ln>
                            <a:noFill/>
                          </a:ln>
                          <a:solidFill>
                            <a:schemeClr val="tx1"/>
                          </a:solidFill>
                          <a:effectLst/>
                          <a:latin typeface="+mn-ea"/>
                          <a:ea typeface="+mn-ea"/>
                          <a:cs typeface="メイリオ" pitchFamily="50" charset="-128"/>
                        </a:rPr>
                        <a:t>を想定していますが，</a:t>
                      </a:r>
                      <a:r>
                        <a:rPr kumimoji="1" lang="en-US" altLang="ja-JP" sz="1600" b="0" i="0" u="none" strike="noStrike" cap="none" normalizeH="0" baseline="0" dirty="0">
                          <a:ln>
                            <a:noFill/>
                          </a:ln>
                          <a:solidFill>
                            <a:schemeClr val="tx1"/>
                          </a:solidFill>
                          <a:effectLst/>
                          <a:latin typeface="+mn-ea"/>
                          <a:ea typeface="+mn-ea"/>
                          <a:cs typeface="メイリオ" pitchFamily="50" charset="-128"/>
                        </a:rPr>
                        <a:t>R6S</a:t>
                      </a:r>
                      <a:r>
                        <a:rPr kumimoji="1" lang="ja-JP" altLang="en-US" sz="1600" b="0" i="0" u="none" strike="noStrike" cap="none" normalizeH="0" baseline="0" dirty="0">
                          <a:ln>
                            <a:noFill/>
                          </a:ln>
                          <a:solidFill>
                            <a:schemeClr val="tx1"/>
                          </a:solidFill>
                          <a:effectLst/>
                          <a:latin typeface="+mn-ea"/>
                          <a:ea typeface="+mn-ea"/>
                          <a:cs typeface="メイリオ" pitchFamily="50" charset="-128"/>
                        </a:rPr>
                        <a:t>のランクシステムは適切な表記が難しい為，参考までに</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62531">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rPr>
                        <a:t>マッチ</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600" b="0" i="0" u="none" strike="noStrike" cap="none" normalizeH="0" baseline="0" dirty="0">
                          <a:ln>
                            <a:noFill/>
                          </a:ln>
                          <a:solidFill>
                            <a:schemeClr val="tx1"/>
                          </a:solidFill>
                          <a:effectLst/>
                          <a:latin typeface="+mn-ea"/>
                          <a:ea typeface="+mn-ea"/>
                          <a:cs typeface="メイリオ" pitchFamily="50" charset="-128"/>
                        </a:rPr>
                        <a:t>ランクマッチ，爆弾での運用を想定しています。</a:t>
                      </a:r>
                      <a:endParaRPr kumimoji="1" lang="en-US" altLang="ja-JP" sz="1600" b="1"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217">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ja-JP" altLang="en-US" sz="1100" b="0" i="0" u="none" strike="noStrike" cap="none" normalizeH="0" baseline="0" dirty="0">
                        <a:ln>
                          <a:noFill/>
                        </a:ln>
                        <a:solidFill>
                          <a:schemeClr val="tx1"/>
                        </a:solidFill>
                        <a:effectLst/>
                        <a:latin typeface="+mn-ea"/>
                        <a:ea typeface="+mn-ea"/>
                        <a:cs typeface="メイリオ" pitchFamily="50" charset="-128"/>
                      </a:endParaRPr>
                    </a:p>
                  </a:txBody>
                  <a:tcPr marL="0" marR="0" marT="72000" marB="0"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hMerge="1">
                  <a:txBody>
                    <a:bodyPr/>
                    <a:lstStyle/>
                    <a:p>
                      <a:pPr marL="266700" marR="0" lvl="0" indent="-266700" algn="just" defTabSz="914400" rtl="0" eaLnBrk="1" fontAlgn="base" latinLnBrk="0" hangingPunct="1">
                        <a:lnSpc>
                          <a:spcPct val="120000"/>
                        </a:lnSpc>
                        <a:spcBef>
                          <a:spcPts val="0"/>
                        </a:spcBef>
                        <a:spcAft>
                          <a:spcPct val="0"/>
                        </a:spcAft>
                        <a:buClrTx/>
                        <a:buSzTx/>
                        <a:buFont typeface="メイリオ" panose="020B0604030504040204" pitchFamily="50" charset="-128"/>
                        <a:buChar char="※"/>
                        <a:tabLst/>
                      </a:pPr>
                      <a:endParaRPr kumimoji="1" lang="en-US" altLang="ja-JP" sz="11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6081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E29C-8499-429F-9CB0-E41BD2388B1B}"/>
              </a:ext>
            </a:extLst>
          </p:cNvPr>
          <p:cNvSpPr>
            <a:spLocks noGrp="1"/>
          </p:cNvSpPr>
          <p:nvPr>
            <p:ph type="title"/>
          </p:nvPr>
        </p:nvSpPr>
        <p:spPr/>
        <p:txBody>
          <a:bodyPr/>
          <a:lstStyle/>
          <a:p>
            <a:r>
              <a:rPr kumimoji="1" lang="en-US" altLang="ja-JP" sz="2800" dirty="0"/>
              <a:t>3.</a:t>
            </a:r>
            <a:r>
              <a:rPr kumimoji="1" lang="ja-JP" altLang="en-US" sz="2800" dirty="0"/>
              <a:t>資料の構成</a:t>
            </a:r>
          </a:p>
        </p:txBody>
      </p:sp>
      <p:sp>
        <p:nvSpPr>
          <p:cNvPr id="3" name="スライド番号プレースホルダー 2">
            <a:extLst>
              <a:ext uri="{FF2B5EF4-FFF2-40B4-BE49-F238E27FC236}">
                <a16:creationId xmlns:a16="http://schemas.microsoft.com/office/drawing/2014/main" id="{4CE285A8-94E5-4E1E-95F7-417950E4C662}"/>
              </a:ext>
            </a:extLst>
          </p:cNvPr>
          <p:cNvSpPr>
            <a:spLocks noGrp="1"/>
          </p:cNvSpPr>
          <p:nvPr>
            <p:ph type="sldNum" sz="quarter" idx="4"/>
          </p:nvPr>
        </p:nvSpPr>
        <p:spPr/>
        <p:txBody>
          <a:bodyPr/>
          <a:lstStyle/>
          <a:p>
            <a:fld id="{FB3508C7-2FE0-4945-9CBD-863E05F850D2}" type="slidenum">
              <a:rPr lang="ja-JP" altLang="en-US" smtClean="0"/>
              <a:pPr/>
              <a:t>5</a:t>
            </a:fld>
            <a:endParaRPr lang="ja-JP" altLang="en-US" dirty="0"/>
          </a:p>
        </p:txBody>
      </p:sp>
      <p:sp>
        <p:nvSpPr>
          <p:cNvPr id="4" name="AutoShape 3">
            <a:extLst>
              <a:ext uri="{FF2B5EF4-FFF2-40B4-BE49-F238E27FC236}">
                <a16:creationId xmlns:a16="http://schemas.microsoft.com/office/drawing/2014/main" id="{2B6FD3AE-F317-4143-B4EA-A96E8096AE1C}"/>
              </a:ext>
            </a:extLst>
          </p:cNvPr>
          <p:cNvSpPr>
            <a:spLocks noChangeArrowheads="1"/>
          </p:cNvSpPr>
          <p:nvPr/>
        </p:nvSpPr>
        <p:spPr bwMode="auto">
          <a:xfrm>
            <a:off x="835389" y="1544139"/>
            <a:ext cx="7956000" cy="895630"/>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各マップの各拠点毎に攻撃，防衛の順に記載します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各戦術は平均３ステップに分けて記載します</a:t>
            </a:r>
            <a:endParaRPr lang="en-US" altLang="ja-JP" sz="1600" dirty="0"/>
          </a:p>
        </p:txBody>
      </p:sp>
      <p:sp>
        <p:nvSpPr>
          <p:cNvPr id="5" name="AutoShape 3">
            <a:extLst>
              <a:ext uri="{FF2B5EF4-FFF2-40B4-BE49-F238E27FC236}">
                <a16:creationId xmlns:a16="http://schemas.microsoft.com/office/drawing/2014/main" id="{0A469BDC-669D-4F07-9B88-AF5443BFE282}"/>
              </a:ext>
            </a:extLst>
          </p:cNvPr>
          <p:cNvSpPr>
            <a:spLocks noChangeArrowheads="1"/>
          </p:cNvSpPr>
          <p:nvPr/>
        </p:nvSpPr>
        <p:spPr bwMode="auto">
          <a:xfrm>
            <a:off x="836921" y="889442"/>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マップ毎の構成</a:t>
            </a:r>
          </a:p>
        </p:txBody>
      </p:sp>
      <p:sp>
        <p:nvSpPr>
          <p:cNvPr id="6" name="AutoShape 3">
            <a:extLst>
              <a:ext uri="{FF2B5EF4-FFF2-40B4-BE49-F238E27FC236}">
                <a16:creationId xmlns:a16="http://schemas.microsoft.com/office/drawing/2014/main" id="{CB2202AE-CA43-447C-8914-CA61D785FDE1}"/>
              </a:ext>
            </a:extLst>
          </p:cNvPr>
          <p:cNvSpPr>
            <a:spLocks noChangeArrowheads="1"/>
          </p:cNvSpPr>
          <p:nvPr/>
        </p:nvSpPr>
        <p:spPr bwMode="auto">
          <a:xfrm>
            <a:off x="838928" y="3472403"/>
            <a:ext cx="7992629" cy="216059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各資料内には事実と筆者の主観が混在する為，筆者の主観が混ざった記述は</a:t>
            </a:r>
            <a:r>
              <a:rPr lang="ja-JP" altLang="en-US" sz="1600" dirty="0">
                <a:solidFill>
                  <a:srgbClr val="92D050"/>
                </a:solidFill>
              </a:rPr>
              <a:t>緑字</a:t>
            </a:r>
            <a:r>
              <a:rPr lang="ja-JP" altLang="en-US" sz="1600" dirty="0"/>
              <a:t>で記載します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戦術に幅を持たせる為，オペレーターは特徴別に略称を用いて色分けをし，抽象的に記載します（資料１）</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資料内で用いられる図に記載する記号やイラストの説明は末尾の資料に記載します</a:t>
            </a:r>
            <a:endParaRPr lang="en-US" altLang="ja-JP" sz="1600" dirty="0"/>
          </a:p>
        </p:txBody>
      </p:sp>
      <p:sp>
        <p:nvSpPr>
          <p:cNvPr id="8" name="AutoShape 3">
            <a:extLst>
              <a:ext uri="{FF2B5EF4-FFF2-40B4-BE49-F238E27FC236}">
                <a16:creationId xmlns:a16="http://schemas.microsoft.com/office/drawing/2014/main" id="{2F16942E-6E7B-4A25-8589-A81A74B05757}"/>
              </a:ext>
            </a:extLst>
          </p:cNvPr>
          <p:cNvSpPr>
            <a:spLocks noChangeArrowheads="1"/>
          </p:cNvSpPr>
          <p:nvPr/>
        </p:nvSpPr>
        <p:spPr bwMode="auto">
          <a:xfrm>
            <a:off x="835389" y="2811534"/>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配色や図示について</a:t>
            </a:r>
          </a:p>
        </p:txBody>
      </p:sp>
    </p:spTree>
    <p:extLst>
      <p:ext uri="{BB962C8B-B14F-4D97-AF65-F5344CB8AC3E}">
        <p14:creationId xmlns:p14="http://schemas.microsoft.com/office/powerpoint/2010/main" val="71103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E29C-8499-429F-9CB0-E41BD2388B1B}"/>
              </a:ext>
            </a:extLst>
          </p:cNvPr>
          <p:cNvSpPr>
            <a:spLocks noGrp="1"/>
          </p:cNvSpPr>
          <p:nvPr>
            <p:ph type="title"/>
          </p:nvPr>
        </p:nvSpPr>
        <p:spPr/>
        <p:txBody>
          <a:bodyPr/>
          <a:lstStyle/>
          <a:p>
            <a:r>
              <a:rPr lang="en-US" altLang="ja-JP" sz="2800" dirty="0"/>
              <a:t>4</a:t>
            </a:r>
            <a:r>
              <a:rPr kumimoji="1" lang="en-US" altLang="ja-JP" sz="2800" dirty="0"/>
              <a:t>.</a:t>
            </a:r>
            <a:r>
              <a:rPr lang="ja-JP" altLang="en-US" sz="2800" dirty="0"/>
              <a:t>全マップ共通事項</a:t>
            </a:r>
            <a:endParaRPr kumimoji="1" lang="ja-JP" altLang="en-US" sz="2800" dirty="0"/>
          </a:p>
        </p:txBody>
      </p:sp>
      <p:sp>
        <p:nvSpPr>
          <p:cNvPr id="3" name="スライド番号プレースホルダー 2">
            <a:extLst>
              <a:ext uri="{FF2B5EF4-FFF2-40B4-BE49-F238E27FC236}">
                <a16:creationId xmlns:a16="http://schemas.microsoft.com/office/drawing/2014/main" id="{4CE285A8-94E5-4E1E-95F7-417950E4C662}"/>
              </a:ext>
            </a:extLst>
          </p:cNvPr>
          <p:cNvSpPr>
            <a:spLocks noGrp="1"/>
          </p:cNvSpPr>
          <p:nvPr>
            <p:ph type="sldNum" sz="quarter" idx="4"/>
          </p:nvPr>
        </p:nvSpPr>
        <p:spPr/>
        <p:txBody>
          <a:bodyPr/>
          <a:lstStyle/>
          <a:p>
            <a:fld id="{FB3508C7-2FE0-4945-9CBD-863E05F850D2}" type="slidenum">
              <a:rPr lang="ja-JP" altLang="en-US" smtClean="0"/>
              <a:pPr/>
              <a:t>6</a:t>
            </a:fld>
            <a:endParaRPr lang="ja-JP" altLang="en-US" dirty="0"/>
          </a:p>
        </p:txBody>
      </p:sp>
      <p:sp>
        <p:nvSpPr>
          <p:cNvPr id="4" name="AutoShape 3">
            <a:extLst>
              <a:ext uri="{FF2B5EF4-FFF2-40B4-BE49-F238E27FC236}">
                <a16:creationId xmlns:a16="http://schemas.microsoft.com/office/drawing/2014/main" id="{2B6FD3AE-F317-4143-B4EA-A96E8096AE1C}"/>
              </a:ext>
            </a:extLst>
          </p:cNvPr>
          <p:cNvSpPr>
            <a:spLocks noChangeArrowheads="1"/>
          </p:cNvSpPr>
          <p:nvPr/>
        </p:nvSpPr>
        <p:spPr bwMode="auto">
          <a:xfrm>
            <a:off x="836921" y="1467464"/>
            <a:ext cx="7956000" cy="250530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この資料では，攻撃側は殲滅勝利ではなく，ディフューザーの設置とその防衛での勝利への戦術を記載します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戦術の遂行の際には，オペレーターによっては「必ずやらなくてはならない事項」があり，これを持つオペレーターを</a:t>
            </a:r>
            <a:r>
              <a:rPr lang="en-US" altLang="ja-JP" sz="1600" dirty="0"/>
              <a:t>	</a:t>
            </a:r>
            <a:r>
              <a:rPr lang="ja-JP" altLang="en-US" sz="1600" dirty="0"/>
              <a:t>以下</a:t>
            </a:r>
            <a:r>
              <a:rPr lang="ja-JP" altLang="en-US" sz="1600" b="1" u="sng" dirty="0"/>
              <a:t>必須オペ</a:t>
            </a:r>
            <a:r>
              <a:rPr lang="ja-JP" altLang="en-US" sz="1600" dirty="0"/>
              <a:t>と呼びます（例：</a:t>
            </a:r>
            <a:r>
              <a:rPr lang="en-US" altLang="ja-JP" sz="1600" dirty="0"/>
              <a:t>THERMITE</a:t>
            </a:r>
            <a:r>
              <a:rPr lang="ja-JP" altLang="en-US" sz="1600" dirty="0"/>
              <a:t>を用いた補強壁破壊）</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その事項が終わる前に必須オペが撃ち合う状況を０にする事を目指します</a:t>
            </a:r>
            <a:endParaRPr lang="en-US" altLang="ja-JP" sz="1600" dirty="0">
              <a:latin typeface="+mn-ea"/>
              <a:cs typeface="メイリオ" pitchFamily="50" charset="-128"/>
            </a:endParaRPr>
          </a:p>
        </p:txBody>
      </p:sp>
      <p:sp>
        <p:nvSpPr>
          <p:cNvPr id="5" name="AutoShape 3">
            <a:extLst>
              <a:ext uri="{FF2B5EF4-FFF2-40B4-BE49-F238E27FC236}">
                <a16:creationId xmlns:a16="http://schemas.microsoft.com/office/drawing/2014/main" id="{0A469BDC-669D-4F07-9B88-AF5443BFE282}"/>
              </a:ext>
            </a:extLst>
          </p:cNvPr>
          <p:cNvSpPr>
            <a:spLocks noChangeArrowheads="1"/>
          </p:cNvSpPr>
          <p:nvPr/>
        </p:nvSpPr>
        <p:spPr bwMode="auto">
          <a:xfrm>
            <a:off x="836921" y="889442"/>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攻撃側</a:t>
            </a:r>
          </a:p>
        </p:txBody>
      </p:sp>
      <p:sp>
        <p:nvSpPr>
          <p:cNvPr id="6" name="AutoShape 3">
            <a:extLst>
              <a:ext uri="{FF2B5EF4-FFF2-40B4-BE49-F238E27FC236}">
                <a16:creationId xmlns:a16="http://schemas.microsoft.com/office/drawing/2014/main" id="{CB2202AE-CA43-447C-8914-CA61D785FDE1}"/>
              </a:ext>
            </a:extLst>
          </p:cNvPr>
          <p:cNvSpPr>
            <a:spLocks noChangeArrowheads="1"/>
          </p:cNvSpPr>
          <p:nvPr/>
        </p:nvSpPr>
        <p:spPr bwMode="auto">
          <a:xfrm>
            <a:off x="836920" y="4951295"/>
            <a:ext cx="7992629" cy="158504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防衛側では，各オペレーターが守らなくてはいけない主要な部屋，位置取りを維持することを目指します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攻撃側の動きに対する対応が主になる為，プレイヤー間での柔軟な協力が必要になります</a:t>
            </a:r>
            <a:endParaRPr lang="en-US" altLang="ja-JP" sz="1600" dirty="0"/>
          </a:p>
        </p:txBody>
      </p:sp>
      <p:sp>
        <p:nvSpPr>
          <p:cNvPr id="8" name="AutoShape 3">
            <a:extLst>
              <a:ext uri="{FF2B5EF4-FFF2-40B4-BE49-F238E27FC236}">
                <a16:creationId xmlns:a16="http://schemas.microsoft.com/office/drawing/2014/main" id="{2F16942E-6E7B-4A25-8589-A81A74B05757}"/>
              </a:ext>
            </a:extLst>
          </p:cNvPr>
          <p:cNvSpPr>
            <a:spLocks noChangeArrowheads="1"/>
          </p:cNvSpPr>
          <p:nvPr/>
        </p:nvSpPr>
        <p:spPr bwMode="auto">
          <a:xfrm>
            <a:off x="841279" y="4373273"/>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防衛側</a:t>
            </a:r>
          </a:p>
        </p:txBody>
      </p:sp>
    </p:spTree>
    <p:extLst>
      <p:ext uri="{BB962C8B-B14F-4D97-AF65-F5344CB8AC3E}">
        <p14:creationId xmlns:p14="http://schemas.microsoft.com/office/powerpoint/2010/main" val="2984593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FC4463-CD1F-4934-9E7B-32887AA4F169}"/>
              </a:ext>
            </a:extLst>
          </p:cNvPr>
          <p:cNvSpPr>
            <a:spLocks noGrp="1"/>
          </p:cNvSpPr>
          <p:nvPr>
            <p:ph type="title"/>
          </p:nvPr>
        </p:nvSpPr>
        <p:spPr/>
        <p:txBody>
          <a:bodyPr/>
          <a:lstStyle/>
          <a:p>
            <a:r>
              <a:rPr kumimoji="1" lang="en-US" altLang="ja-JP" sz="2800" dirty="0"/>
              <a:t>5.</a:t>
            </a:r>
            <a:r>
              <a:rPr kumimoji="1" lang="ja-JP" altLang="en-US" sz="2800" dirty="0"/>
              <a:t>領事館</a:t>
            </a:r>
          </a:p>
        </p:txBody>
      </p:sp>
      <p:sp>
        <p:nvSpPr>
          <p:cNvPr id="3" name="スライド番号プレースホルダー 2">
            <a:extLst>
              <a:ext uri="{FF2B5EF4-FFF2-40B4-BE49-F238E27FC236}">
                <a16:creationId xmlns:a16="http://schemas.microsoft.com/office/drawing/2014/main" id="{CE0E8E48-FB3E-4A93-B080-ABA00113604D}"/>
              </a:ext>
            </a:extLst>
          </p:cNvPr>
          <p:cNvSpPr>
            <a:spLocks noGrp="1"/>
          </p:cNvSpPr>
          <p:nvPr>
            <p:ph type="sldNum" sz="quarter" idx="4"/>
          </p:nvPr>
        </p:nvSpPr>
        <p:spPr/>
        <p:txBody>
          <a:bodyPr/>
          <a:lstStyle/>
          <a:p>
            <a:fld id="{FB3508C7-2FE0-4945-9CBD-863E05F850D2}" type="slidenum">
              <a:rPr lang="ja-JP" altLang="en-US" smtClean="0"/>
              <a:pPr/>
              <a:t>7</a:t>
            </a:fld>
            <a:endParaRPr lang="ja-JP" altLang="en-US" dirty="0"/>
          </a:p>
        </p:txBody>
      </p:sp>
      <p:sp>
        <p:nvSpPr>
          <p:cNvPr id="4" name="AutoShape 3">
            <a:extLst>
              <a:ext uri="{FF2B5EF4-FFF2-40B4-BE49-F238E27FC236}">
                <a16:creationId xmlns:a16="http://schemas.microsoft.com/office/drawing/2014/main" id="{555FE6CA-ADF0-4BE6-91BA-4673C3DF46D7}"/>
              </a:ext>
            </a:extLst>
          </p:cNvPr>
          <p:cNvSpPr>
            <a:spLocks noChangeArrowheads="1"/>
          </p:cNvSpPr>
          <p:nvPr/>
        </p:nvSpPr>
        <p:spPr bwMode="auto">
          <a:xfrm>
            <a:off x="812540" y="1232756"/>
            <a:ext cx="7992629" cy="434888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mj-lt"/>
              <a:buAutoNum type="arabicPeriod"/>
            </a:pPr>
            <a:r>
              <a:rPr lang="ja-JP" altLang="en-US" sz="1600" dirty="0"/>
              <a:t>所見</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会議室，領事オフィス攻撃での攻撃方針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領事オフィス設置戦術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会議室，領事オフィス防衛での基本方針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ガレージ，カフェテリア攻撃での基本方針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ガレージ，カフェテリア防衛での基本方針</a:t>
            </a:r>
            <a:endParaRPr lang="en-US" altLang="ja-JP" sz="1600" dirty="0"/>
          </a:p>
        </p:txBody>
      </p:sp>
    </p:spTree>
    <p:extLst>
      <p:ext uri="{BB962C8B-B14F-4D97-AF65-F5344CB8AC3E}">
        <p14:creationId xmlns:p14="http://schemas.microsoft.com/office/powerpoint/2010/main" val="237297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54DFB0-5FC9-40A7-A037-E011DABEE4C6}"/>
              </a:ext>
            </a:extLst>
          </p:cNvPr>
          <p:cNvSpPr>
            <a:spLocks noGrp="1"/>
          </p:cNvSpPr>
          <p:nvPr>
            <p:ph type="title"/>
          </p:nvPr>
        </p:nvSpPr>
        <p:spPr/>
        <p:txBody>
          <a:bodyPr/>
          <a:lstStyle/>
          <a:p>
            <a:r>
              <a:rPr lang="en-US" altLang="ja-JP" sz="2800" dirty="0"/>
              <a:t>5-1</a:t>
            </a:r>
            <a:r>
              <a:rPr kumimoji="1" lang="en-US" altLang="ja-JP" sz="2800" dirty="0"/>
              <a:t>.</a:t>
            </a:r>
            <a:r>
              <a:rPr kumimoji="1" lang="ja-JP" altLang="en-US" sz="2800" dirty="0"/>
              <a:t>領事館</a:t>
            </a:r>
            <a:r>
              <a:rPr lang="ja-JP" altLang="en-US" sz="2800" dirty="0"/>
              <a:t>：</a:t>
            </a:r>
            <a:r>
              <a:rPr kumimoji="1" lang="ja-JP" altLang="en-US" sz="2800" dirty="0"/>
              <a:t>所見</a:t>
            </a:r>
          </a:p>
        </p:txBody>
      </p:sp>
      <p:sp>
        <p:nvSpPr>
          <p:cNvPr id="3" name="スライド番号プレースホルダー 2">
            <a:extLst>
              <a:ext uri="{FF2B5EF4-FFF2-40B4-BE49-F238E27FC236}">
                <a16:creationId xmlns:a16="http://schemas.microsoft.com/office/drawing/2014/main" id="{8666379C-B66B-4CEC-ABBC-530BE86ECF97}"/>
              </a:ext>
            </a:extLst>
          </p:cNvPr>
          <p:cNvSpPr>
            <a:spLocks noGrp="1"/>
          </p:cNvSpPr>
          <p:nvPr>
            <p:ph type="sldNum" sz="quarter" idx="4"/>
          </p:nvPr>
        </p:nvSpPr>
        <p:spPr/>
        <p:txBody>
          <a:bodyPr/>
          <a:lstStyle/>
          <a:p>
            <a:fld id="{FB3508C7-2FE0-4945-9CBD-863E05F850D2}" type="slidenum">
              <a:rPr lang="ja-JP" altLang="en-US" smtClean="0"/>
              <a:pPr/>
              <a:t>8</a:t>
            </a:fld>
            <a:endParaRPr lang="ja-JP" altLang="en-US" dirty="0"/>
          </a:p>
        </p:txBody>
      </p:sp>
      <p:sp>
        <p:nvSpPr>
          <p:cNvPr id="4" name="AutoShape 3">
            <a:extLst>
              <a:ext uri="{FF2B5EF4-FFF2-40B4-BE49-F238E27FC236}">
                <a16:creationId xmlns:a16="http://schemas.microsoft.com/office/drawing/2014/main" id="{1C9E3AFB-27EC-4155-80C6-B2713C20B54D}"/>
              </a:ext>
            </a:extLst>
          </p:cNvPr>
          <p:cNvSpPr>
            <a:spLocks noChangeArrowheads="1"/>
          </p:cNvSpPr>
          <p:nvPr/>
        </p:nvSpPr>
        <p:spPr bwMode="auto">
          <a:xfrm>
            <a:off x="812799" y="1016732"/>
            <a:ext cx="8280399" cy="469051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領事館の防衛地点は</a:t>
            </a:r>
            <a:r>
              <a:rPr lang="ja-JP" altLang="en-US" sz="1600" dirty="0">
                <a:solidFill>
                  <a:srgbClr val="00B050"/>
                </a:solidFill>
              </a:rPr>
              <a:t>第一に領事オフィス，会議室，第二にガレージ，カフェテリア</a:t>
            </a:r>
            <a:r>
              <a:rPr lang="ja-JP" altLang="en-US" sz="1600" dirty="0"/>
              <a:t>が主に選ばれます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プロシーンでは上記以外の</a:t>
            </a:r>
            <a:r>
              <a:rPr lang="ja-JP" altLang="en-US" sz="1600" dirty="0">
                <a:solidFill>
                  <a:srgbClr val="00B050"/>
                </a:solidFill>
              </a:rPr>
              <a:t>二か所も積極的に防衛されていますが，ランクマッチではほぼ防衛されることはない</a:t>
            </a:r>
            <a:r>
              <a:rPr lang="ja-JP" altLang="en-US" sz="1600" dirty="0"/>
              <a:t>ように思います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両防衛地点共に</a:t>
            </a:r>
            <a:r>
              <a:rPr lang="ja-JP" altLang="en-US" sz="1600" dirty="0">
                <a:solidFill>
                  <a:srgbClr val="00B050"/>
                </a:solidFill>
              </a:rPr>
              <a:t>防衛側が有利な位置取りが多い</a:t>
            </a:r>
            <a:r>
              <a:rPr lang="ja-JP" altLang="en-US" sz="1600" dirty="0">
                <a:solidFill>
                  <a:srgbClr val="000000"/>
                </a:solidFill>
              </a:rPr>
              <a:t>印象を受けます（例：納戸，会議室の机裏，ガレージの白バン裏等）</a:t>
            </a:r>
            <a:endParaRPr lang="en-US" altLang="ja-JP" sz="1600" dirty="0">
              <a:solidFill>
                <a:srgbClr val="000000"/>
              </a:solidFill>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rPr>
              <a:t>拠点内に配置された</a:t>
            </a:r>
            <a:r>
              <a:rPr lang="ja-JP" altLang="en-US" sz="1600" dirty="0">
                <a:solidFill>
                  <a:srgbClr val="00B050"/>
                </a:solidFill>
              </a:rPr>
              <a:t>マエストロ，エコーのガジェットを破壊する場合に，ソフトブリ</a:t>
            </a:r>
            <a:r>
              <a:rPr lang="en-US" altLang="ja-JP" sz="1600" dirty="0">
                <a:solidFill>
                  <a:srgbClr val="00B050"/>
                </a:solidFill>
              </a:rPr>
              <a:t>―</a:t>
            </a:r>
            <a:r>
              <a:rPr lang="ja-JP" altLang="en-US" sz="1600" dirty="0">
                <a:solidFill>
                  <a:srgbClr val="00B050"/>
                </a:solidFill>
              </a:rPr>
              <a:t>チャーが安全に破壊することが困難</a:t>
            </a:r>
            <a:r>
              <a:rPr lang="ja-JP" altLang="en-US" sz="1600" dirty="0">
                <a:solidFill>
                  <a:srgbClr val="000000"/>
                </a:solidFill>
              </a:rPr>
              <a:t>な為，ガジェットでの設置阻害を受け易いため，</a:t>
            </a:r>
            <a:r>
              <a:rPr lang="en-US" altLang="ja-JP" sz="1600" dirty="0">
                <a:solidFill>
                  <a:srgbClr val="000000"/>
                </a:solidFill>
              </a:rPr>
              <a:t>BAN</a:t>
            </a:r>
            <a:r>
              <a:rPr lang="ja-JP" altLang="en-US" sz="1600" dirty="0">
                <a:solidFill>
                  <a:srgbClr val="000000"/>
                </a:solidFill>
              </a:rPr>
              <a:t>されていない限り，明確な対抗策が必要です（例：ガレージの白バン下マエストロ等）</a:t>
            </a:r>
            <a:endParaRPr lang="en-US" altLang="ja-JP" sz="1600" dirty="0">
              <a:solidFill>
                <a:srgbClr val="000000"/>
              </a:solidFill>
            </a:endParaRPr>
          </a:p>
          <a:p>
            <a:pPr marL="342900" indent="-342900" algn="just">
              <a:lnSpc>
                <a:spcPct val="140000"/>
              </a:lnSpc>
              <a:spcBef>
                <a:spcPts val="1200"/>
              </a:spcBef>
              <a:spcAft>
                <a:spcPts val="600"/>
              </a:spcAft>
              <a:buFont typeface="Wingdings" pitchFamily="2" charset="2"/>
              <a:buChar char="l"/>
            </a:pPr>
            <a:endParaRPr lang="en-US" altLang="ja-JP" sz="1600" dirty="0">
              <a:solidFill>
                <a:srgbClr val="000000"/>
              </a:solidFill>
            </a:endParaRPr>
          </a:p>
        </p:txBody>
      </p:sp>
    </p:spTree>
    <p:extLst>
      <p:ext uri="{BB962C8B-B14F-4D97-AF65-F5344CB8AC3E}">
        <p14:creationId xmlns:p14="http://schemas.microsoft.com/office/powerpoint/2010/main" val="3051193627"/>
      </p:ext>
    </p:extLst>
  </p:cSld>
  <p:clrMapOvr>
    <a:masterClrMapping/>
  </p:clrMapOvr>
</p:sld>
</file>

<file path=ppt/theme/theme1.xml><?xml version="1.0" encoding="utf-8"?>
<a:theme xmlns:a="http://schemas.openxmlformats.org/drawingml/2006/main" name="PowerPoint Design">
  <a:themeElements>
    <a:clrScheme name="PowerPoint Design 2017">
      <a:dk1>
        <a:srgbClr val="4D4D4D"/>
      </a:dk1>
      <a:lt1>
        <a:srgbClr val="FFFFFF"/>
      </a:lt1>
      <a:dk2>
        <a:srgbClr val="0071BC"/>
      </a:dk2>
      <a:lt2>
        <a:srgbClr val="E2F1FA"/>
      </a:lt2>
      <a:accent1>
        <a:srgbClr val="00395E"/>
      </a:accent1>
      <a:accent2>
        <a:srgbClr val="0071BC"/>
      </a:accent2>
      <a:accent3>
        <a:srgbClr val="FF5050"/>
      </a:accent3>
      <a:accent4>
        <a:srgbClr val="FF9596"/>
      </a:accent4>
      <a:accent5>
        <a:srgbClr val="EAEAEA"/>
      </a:accent5>
      <a:accent6>
        <a:srgbClr val="AFAFAF"/>
      </a:accent6>
      <a:hlink>
        <a:srgbClr val="2FADFF"/>
      </a:hlink>
      <a:folHlink>
        <a:srgbClr val="00395E"/>
      </a:folHlink>
    </a:clrScheme>
    <a:fontScheme name="PowerPoint Design">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a:solidFill>
            <a:schemeClr val="tx1"/>
          </a:solidFill>
        </a:ln>
        <a:effectLst/>
      </a:spPr>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defPPr algn="just">
          <a:lnSpc>
            <a:spcPct val="140000"/>
          </a:lnSpc>
          <a:spcBef>
            <a:spcPct val="0"/>
          </a:spcBef>
          <a:spcAft>
            <a:spcPts val="600"/>
          </a:spcAft>
          <a:defRPr kumimoji="1" sz="1600" dirty="0" smtClean="0">
            <a:solidFill>
              <a:srgbClr val="4D4D4D"/>
            </a:solidFill>
            <a:latin typeface="メイリオ" pitchFamily="50" charset="-128"/>
            <a:ea typeface="メイリオ" pitchFamily="50" charset="-128"/>
            <a:cs typeface="メイリオ" pitchFamily="50"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23199</TotalTime>
  <Words>1895</Words>
  <Application>Microsoft Office PowerPoint</Application>
  <PresentationFormat>A4 210 x 297 mm</PresentationFormat>
  <Paragraphs>142</Paragraphs>
  <Slides>19</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19</vt:i4>
      </vt:variant>
    </vt:vector>
  </HeadingPairs>
  <TitlesOfParts>
    <vt:vector size="27" baseType="lpstr">
      <vt:lpstr>Meiryo UI</vt:lpstr>
      <vt:lpstr>ＭＳ Ｐゴシック</vt:lpstr>
      <vt:lpstr>ＭＳ ゴシック</vt:lpstr>
      <vt:lpstr>メイリオ</vt:lpstr>
      <vt:lpstr>Arial</vt:lpstr>
      <vt:lpstr>Calibri</vt:lpstr>
      <vt:lpstr>Wingdings</vt:lpstr>
      <vt:lpstr>PowerPoint Design</vt:lpstr>
      <vt:lpstr>R6S　マップ別戦術 </vt:lpstr>
      <vt:lpstr>はじめに</vt:lpstr>
      <vt:lpstr>R6S　マップ別戦術</vt:lpstr>
      <vt:lpstr>1.注意事項（読み飛ばして頂いても構いません）</vt:lpstr>
      <vt:lpstr>2.想定する状況</vt:lpstr>
      <vt:lpstr>3.資料の構成</vt:lpstr>
      <vt:lpstr>4.全マップ共通事項</vt:lpstr>
      <vt:lpstr>5.領事館</vt:lpstr>
      <vt:lpstr>5-1.領事館：所見</vt:lpstr>
      <vt:lpstr>5-2.会議室，領事オフィス攻撃での基本方針</vt:lpstr>
      <vt:lpstr>5-3.会議室設置戦術</vt:lpstr>
      <vt:lpstr>5-3.会議室設置戦術</vt:lpstr>
      <vt:lpstr>5-3.会議室設置戦術</vt:lpstr>
      <vt:lpstr>5-3.会議室設置戦術</vt:lpstr>
      <vt:lpstr>5-3.会議室設置戦術</vt:lpstr>
      <vt:lpstr>5-3.会議室設置戦術</vt:lpstr>
      <vt:lpstr>5-3.会議室設置戦術</vt:lpstr>
      <vt:lpstr>5-3.会議室設置戦術</vt:lpstr>
      <vt:lpstr>6.巻末資料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Design デザイン・テンプレート</dc:title>
  <dc:creator>鈴木　春人</dc:creator>
  <cp:lastModifiedBy>earphone earphone</cp:lastModifiedBy>
  <cp:revision>1422</cp:revision>
  <dcterms:created xsi:type="dcterms:W3CDTF">2013-06-19T15:30:58Z</dcterms:created>
  <dcterms:modified xsi:type="dcterms:W3CDTF">2019-09-04T09:29:31Z</dcterms:modified>
</cp:coreProperties>
</file>